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70" r:id="rId4"/>
    <p:sldId id="269" r:id="rId5"/>
    <p:sldId id="273" r:id="rId6"/>
    <p:sldId id="272" r:id="rId7"/>
    <p:sldId id="271" r:id="rId8"/>
    <p:sldId id="297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82" r:id="rId25"/>
    <p:sldId id="291" r:id="rId26"/>
    <p:sldId id="292" r:id="rId27"/>
    <p:sldId id="293" r:id="rId28"/>
    <p:sldId id="294" r:id="rId29"/>
    <p:sldId id="298" r:id="rId30"/>
    <p:sldId id="295" r:id="rId31"/>
    <p:sldId id="296" r:id="rId32"/>
    <p:sldId id="299" r:id="rId33"/>
    <p:sldId id="300" r:id="rId34"/>
    <p:sldId id="301" r:id="rId35"/>
    <p:sldId id="302" r:id="rId36"/>
    <p:sldId id="304" r:id="rId37"/>
    <p:sldId id="306" r:id="rId38"/>
    <p:sldId id="303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995" y="501015"/>
            <a:ext cx="7442835" cy="1470025"/>
          </a:xfrm>
        </p:spPr>
        <p:txBody>
          <a:bodyPr>
            <a:normAutofit/>
          </a:bodyPr>
          <a:lstStyle/>
          <a:p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65" y="2552700"/>
            <a:ext cx="8775065" cy="405193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anose="05000000000000000000" charset="0"/>
            </a:pP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1887220"/>
            <a:ext cx="8797290" cy="4971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278" t="12304" r="2024" b="12108"/>
          <a:stretch>
            <a:fillRect/>
          </a:stretch>
        </p:blipFill>
        <p:spPr>
          <a:xfrm>
            <a:off x="137160" y="264795"/>
            <a:ext cx="8789035" cy="1652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7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/>
              <a:t> Dubbachuu</a:t>
            </a:r>
            <a:r>
              <a:rPr lang="en-US" altLang="en-US"/>
              <a:t> </a:t>
            </a:r>
            <a:endParaRPr lang="en-US" altLang="en-US"/>
          </a:p>
          <a:p>
            <a:r>
              <a:rPr lang="en-US" altLang="en-US">
                <a:sym typeface="+mn-ea"/>
              </a:rPr>
              <a:t>Dubbachuu </a:t>
            </a:r>
            <a:r>
              <a:rPr lang="en-US" altLang="en-US"/>
              <a:t>jechuun yaadasammuu nama tokkoo keessa jiru nama biraatif akka ifata’u gochuudhan jechoota duraa duubaan qindeessanii himoota ijaaruun afaanin ibsu jechuudha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7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/>
              <a:t>Dubbisuu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Dubbisuun </a:t>
            </a:r>
            <a:r>
              <a:rPr lang="en-US" altLang="en-US"/>
              <a:t>waan lam of keessaa qaba. Innis waan waraqaa irratti barreeffame ilaalanii, yaadafi ergaa barreessaa hubachuudha. Inni biro immoo hiika mataa ofii itti kennudha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4874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7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/>
              <a:t> </a:t>
            </a:r>
            <a:r>
              <a:rPr lang="en-US" altLang="en-US" b="1"/>
              <a:t>Barreessuu 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Barreessuun </a:t>
            </a:r>
            <a:r>
              <a:rPr lang="en-US" altLang="en-US"/>
              <a:t>dandeetti afaanii keessaa tokko ta’ee, qubee ykn mallattoo uummanni irratti waliigale fayyadamun mala ergaa dabarsuun katabuudha.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 Birsaga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41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Sagaleen walitti dhufanii birsaga uumu.</a:t>
            </a:r>
            <a:endParaRPr lang="en-US"/>
          </a:p>
          <a:p>
            <a:r>
              <a:rPr lang="en-US"/>
              <a:t>Birsagni walfaanomii sagalee kan agarsisuudha.</a:t>
            </a:r>
            <a:endParaRPr 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sagaltama - sa / gal / ta / ma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bari’e - ba / ri / ‘e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machaa’e - ma / chaa / ’e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birmadummaa - bir / ma / dum / maa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calaqqisiisuu - ca / laq / qi / sii / suu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bg1">
              <a:lumMod val="7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 Seerota Birsagaa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615"/>
          </a:xfrm>
          <a:solidFill>
            <a:schemeClr val="bg1">
              <a:lumMod val="85000"/>
            </a:schemeClr>
          </a:solidFill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en-US"/>
              <a:t>Birsagni dubbifamaan uumamu hin jiru. d,fr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Birsagni dubbachiiftuu tokko qofaan uumamuu  ni danda’a. (</a:t>
            </a:r>
            <a:r>
              <a:rPr lang="en-US" b="1" u="sng"/>
              <a:t>a</a:t>
            </a:r>
            <a:r>
              <a:rPr lang="en-US"/>
              <a:t>na, </a:t>
            </a:r>
            <a:r>
              <a:rPr lang="en-US" b="1" u="sng"/>
              <a:t>o</a:t>
            </a:r>
            <a:r>
              <a:rPr lang="en-US"/>
              <a:t>na,</a:t>
            </a:r>
            <a:r>
              <a:rPr lang="en-US" b="1" u="sng"/>
              <a:t>e</a:t>
            </a:r>
            <a:r>
              <a:rPr lang="en-US"/>
              <a:t>da,</a:t>
            </a:r>
            <a:r>
              <a:rPr lang="en-US" b="1" u="sng"/>
              <a:t>u</a:t>
            </a:r>
            <a:r>
              <a:rPr lang="en-US"/>
              <a:t>tuu)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Birsagni dubbachiiftuu lamaan uumamuu ni danda’a. (</a:t>
            </a:r>
            <a:r>
              <a:rPr lang="en-US" b="1" u="sng"/>
              <a:t>aa</a:t>
            </a:r>
            <a:r>
              <a:rPr lang="en-US"/>
              <a:t>daa, </a:t>
            </a:r>
            <a:r>
              <a:rPr lang="en-US" b="1" u="sng"/>
              <a:t>oo</a:t>
            </a:r>
            <a:r>
              <a:rPr lang="en-US"/>
              <a:t>le, </a:t>
            </a:r>
            <a:r>
              <a:rPr lang="en-US" b="1" u="sng"/>
              <a:t>ee</a:t>
            </a:r>
            <a:r>
              <a:rPr lang="en-US"/>
              <a:t>lee, </a:t>
            </a:r>
            <a:r>
              <a:rPr lang="en-US" b="1" u="sng"/>
              <a:t>uu</a:t>
            </a:r>
            <a:r>
              <a:rPr lang="en-US"/>
              <a:t>maa)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Birsagni walitti qindoomina dubbifamaafi dubbachiiftuu irraa uumamuu ni danda’a.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(</a:t>
            </a:r>
            <a:r>
              <a:rPr lang="en-US" b="1" u="sng"/>
              <a:t>ad</a:t>
            </a:r>
            <a:r>
              <a:rPr lang="en-US"/>
              <a:t>da,</a:t>
            </a:r>
            <a:r>
              <a:rPr lang="en-US" b="1" u="sng"/>
              <a:t>yaa</a:t>
            </a:r>
            <a:r>
              <a:rPr lang="en-US"/>
              <a:t>da,</a:t>
            </a:r>
            <a:r>
              <a:rPr lang="en-US" b="1" u="sng"/>
              <a:t>bo</a:t>
            </a:r>
            <a:r>
              <a:rPr lang="en-US"/>
              <a:t>na, </a:t>
            </a:r>
            <a:r>
              <a:rPr lang="en-US" b="1" u="sng"/>
              <a:t>boo</a:t>
            </a:r>
            <a:r>
              <a:rPr lang="en-US"/>
              <a:t>ka, </a:t>
            </a:r>
            <a:r>
              <a:rPr lang="en-US" b="1" u="sng"/>
              <a:t>ro</a:t>
            </a:r>
            <a:r>
              <a:rPr lang="en-US"/>
              <a:t>ba)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 Sagalee + Sagalee = Jecha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9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p>
            <a:r>
              <a:rPr lang="en-US" altLang="en-US"/>
              <a:t>mul -’is – uu = mul’isuu</a:t>
            </a:r>
            <a:endParaRPr lang="en-US" altLang="en-US"/>
          </a:p>
          <a:p>
            <a:r>
              <a:rPr lang="en-US" altLang="en-US"/>
              <a:t> dhu – dha - he = dhudhahe</a:t>
            </a:r>
            <a:endParaRPr lang="en-US" altLang="en-US"/>
          </a:p>
          <a:p>
            <a:r>
              <a:rPr lang="en-US" altLang="en-US"/>
              <a:t> dhi – dhees – sa = dhidheessa </a:t>
            </a:r>
            <a:endParaRPr lang="en-US" altLang="en-US"/>
          </a:p>
          <a:p>
            <a:r>
              <a:rPr lang="en-US" altLang="en-US"/>
              <a:t> cu – lu – lu – qaa = cululuqaa </a:t>
            </a:r>
            <a:endParaRPr lang="en-US" altLang="en-US"/>
          </a:p>
          <a:p>
            <a:r>
              <a:rPr lang="en-US" altLang="en-US"/>
              <a:t> dhi – dhi – mse = dhidhimse</a:t>
            </a:r>
            <a:endParaRPr lang="en-US" altLang="en-US"/>
          </a:p>
          <a:p>
            <a:r>
              <a:rPr lang="en-US" altLang="en-US"/>
              <a:t> ga – raa – ga – rum – maa = garaagarummaa</a:t>
            </a:r>
            <a:endParaRPr lang="en-US" altLang="en-US"/>
          </a:p>
          <a:p>
            <a:r>
              <a:rPr lang="en-US" altLang="en-US"/>
              <a:t> qul – qul – leef – fa – me = qulqulleefame</a:t>
            </a:r>
            <a:endParaRPr lang="en-US" altLang="en-US"/>
          </a:p>
          <a:p>
            <a:r>
              <a:rPr lang="en-US" altLang="en-US"/>
              <a:t> dha_dhaa = dhadhaa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254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en-US"/>
              <a:t>Birsagni jalqabaafi xumura irratti hin jabbaatu.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Birsagni jalqabaafi xumura irratti irra hin butamu.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Ka’umsi birsagaa dubbifamaadha.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Utubaan birsagaa dubbachiiftudha.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r>
              <a:rPr lang="en-US"/>
              <a:t>Cufaan birsagaa dubbifamaadha.</a:t>
            </a:r>
            <a:endParaRPr lang="en-US"/>
          </a:p>
          <a:p>
            <a:pPr>
              <a:buFont typeface="Wingdings" panose="05000000000000000000" charset="0"/>
              <a:buChar char="Ø"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9128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Qaamolee Birsagaa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95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Ka’umsa(K)</a:t>
            </a:r>
            <a:endParaRPr lang="en-US"/>
          </a:p>
          <a:p>
            <a:r>
              <a:rPr lang="en-US"/>
              <a:t>Giddu galeessa(GG)</a:t>
            </a:r>
            <a:endParaRPr lang="en-US"/>
          </a:p>
          <a:p>
            <a:pPr>
              <a:buFont typeface="Wingdings" panose="05000000000000000000" charset="0"/>
              <a:buChar char="ü"/>
            </a:pPr>
            <a:r>
              <a:rPr lang="en-US"/>
              <a:t>Utubaa(U)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→Utubaa 1ffa (u1)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→Utubaa 2ffaa (u2)</a:t>
            </a:r>
            <a:endParaRPr lang="en-US"/>
          </a:p>
          <a:p>
            <a:pPr>
              <a:buFont typeface="Wingdings" panose="05000000000000000000" charset="0"/>
              <a:buChar char="ü"/>
            </a:pPr>
            <a:r>
              <a:rPr lang="en-US"/>
              <a:t>Cufaa(C)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" y="274955"/>
            <a:ext cx="8547735" cy="132524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Fakkeenya Qaamolee Birsagaa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" y="1600200"/>
            <a:ext cx="8570595" cy="515747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p>
            <a:r>
              <a:rPr lang="en-US"/>
              <a:t>Yaada = yaa / da</a:t>
            </a:r>
            <a:endParaRPr lang="en-US"/>
          </a:p>
          <a:p>
            <a:pPr marL="0" indent="0">
              <a:buNone/>
            </a:pPr>
            <a:r>
              <a:rPr lang="en-US"/>
              <a:t>            </a:t>
            </a:r>
            <a:r>
              <a:rPr lang="en-US" u="sng"/>
              <a:t>yaa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→ birsaga 1ffaa</a:t>
            </a:r>
            <a:endParaRPr lang="en-US"/>
          </a:p>
          <a:p>
            <a:pPr marL="0" indent="0">
              <a:buNone/>
            </a:pPr>
            <a:endParaRPr lang="en-US" u="sng"/>
          </a:p>
          <a:p>
            <a:pPr marL="0" indent="0">
              <a:buNone/>
            </a:pPr>
            <a:r>
              <a:rPr lang="en-US" u="sng"/>
              <a:t>ka’umsa</a:t>
            </a:r>
            <a:r>
              <a:rPr lang="en-US"/>
              <a:t>   </a:t>
            </a:r>
            <a:r>
              <a:rPr lang="en-US" u="sng"/>
              <a:t>utubaa</a:t>
            </a:r>
            <a:r>
              <a:rPr lang="en-US"/>
              <a:t>          </a:t>
            </a:r>
            <a:r>
              <a:rPr lang="en-US" u="sng"/>
              <a:t>cufaa</a:t>
            </a:r>
            <a:endParaRPr lang="en-US" u="sng"/>
          </a:p>
          <a:p>
            <a:pPr marL="0" indent="0">
              <a:buNone/>
            </a:pPr>
            <a:r>
              <a:rPr lang="en-US" u="sng"/>
              <a:t>                                           </a:t>
            </a:r>
            <a:endParaRPr lang="en-US" u="sng"/>
          </a:p>
          <a:p>
            <a:pPr marL="0" indent="0">
              <a:buNone/>
            </a:pPr>
            <a:endParaRPr lang="en-US" u="sng"/>
          </a:p>
          <a:p>
            <a:pPr marL="0" indent="0">
              <a:buNone/>
            </a:pPr>
            <a:r>
              <a:rPr lang="en-US"/>
              <a:t>                 </a:t>
            </a:r>
            <a:r>
              <a:rPr lang="en-US" u="sng"/>
              <a:t>u1</a:t>
            </a:r>
            <a:r>
              <a:rPr lang="en-US"/>
              <a:t>          </a:t>
            </a:r>
            <a:r>
              <a:rPr lang="en-US" u="sng"/>
              <a:t> u2</a:t>
            </a:r>
            <a:endParaRPr lang="en-US" u="sng"/>
          </a:p>
          <a:p>
            <a:pPr marL="0" indent="0">
              <a:buNone/>
            </a:pPr>
            <a:r>
              <a:rPr lang="en-US"/>
              <a:t>                 a              a</a:t>
            </a:r>
            <a:endParaRPr lang="en-US"/>
          </a:p>
          <a:p>
            <a:pPr marL="0" indent="0">
              <a:buNone/>
            </a:pPr>
            <a:r>
              <a:rPr lang="en-US"/>
              <a:t>    y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15695" y="2578100"/>
            <a:ext cx="394335" cy="734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05255" y="2599055"/>
            <a:ext cx="649605" cy="713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7140" y="2599055"/>
            <a:ext cx="2466975" cy="713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70430" y="3843655"/>
            <a:ext cx="468630" cy="713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28265" y="3875405"/>
            <a:ext cx="702945" cy="68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74515" y="3832860"/>
            <a:ext cx="74930" cy="511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owchart: Summing Junction 12"/>
          <p:cNvSpPr/>
          <p:nvPr/>
        </p:nvSpPr>
        <p:spPr>
          <a:xfrm>
            <a:off x="4374515" y="4344035"/>
            <a:ext cx="391160" cy="422910"/>
          </a:xfrm>
          <a:prstGeom prst="flowChartSummingJunct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360" y="3717290"/>
            <a:ext cx="74295" cy="2314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1635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 Gosoota Birsagaa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620"/>
            <a:ext cx="8229600" cy="521208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r>
              <a:rPr lang="en-US"/>
              <a:t>Qaamolee birsagaa irratti hunda’uun, birsaga bakka adda addaatti qodama.</a:t>
            </a:r>
            <a:endParaRPr lang="en-US"/>
          </a:p>
          <a:p>
            <a:pPr marL="0" indent="0">
              <a:buNone/>
            </a:pPr>
            <a:r>
              <a:rPr lang="en-US"/>
              <a:t>1. Utubaa </a:t>
            </a:r>
            <a:endParaRPr lang="en-US"/>
          </a:p>
          <a:p>
            <a:pPr marL="0" indent="0">
              <a:buNone/>
            </a:pPr>
            <a:r>
              <a:rPr lang="en-US"/>
              <a:t>2. Ka’umsaafi cufaadha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 Utubaa irratti hundaa’uun birsagni bakka lamatti qoodama. Isaanis: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A. Birsaga salphaafi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B. Birsaga ulfaataa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35" y="67945"/>
            <a:ext cx="8952865" cy="66751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r>
              <a:rPr lang="en-US"/>
              <a:t>A. Birsaga Salphaa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41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r>
              <a:rPr lang="en-US"/>
              <a:t>Birsaga salphaa jechuun birsaga utubaa tokko qofa of keessaa qabudha.</a:t>
            </a:r>
            <a:endParaRPr lang="en-US"/>
          </a:p>
          <a:p>
            <a:r>
              <a:rPr lang="en-US"/>
              <a:t>Fkn; ana, ona, yakka, kana, bona, shan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r>
              <a:rPr lang="en-US"/>
              <a:t>B. Birsaga Ulfaataa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r>
              <a:rPr lang="en-US"/>
              <a:t>Birsaga ulfaataa jechuun jechuun birsaga utubaa gosa tokkoo lama of kessaa qabudha.</a:t>
            </a:r>
            <a:endParaRPr lang="en-US"/>
          </a:p>
          <a:p>
            <a:r>
              <a:rPr lang="en-US"/>
              <a:t>Fkn; </a:t>
            </a:r>
            <a:r>
              <a:rPr lang="en-US"/>
              <a:t>aadaa, </a:t>
            </a:r>
            <a:r>
              <a:rPr lang="en-US"/>
              <a:t>eelee, boonaa, foon, shaakala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283845"/>
            <a:ext cx="8610600" cy="1316355"/>
          </a:xfrm>
          <a:solidFill>
            <a:schemeClr val="bg2">
              <a:lumMod val="7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v"/>
            </a:pPr>
            <a:r>
              <a:rPr lang="en-US"/>
              <a:t> Ka’umsafi cufaa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0915" cy="5069205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p>
            <a:r>
              <a:rPr lang="en-US"/>
              <a:t>Birsagni ka’umsaafi cufaa irratti hundaa’uun bakka sadditti qodama.</a:t>
            </a:r>
            <a:endParaRPr lang="en-US"/>
          </a:p>
          <a:p>
            <a:pPr marL="0" indent="0">
              <a:buNone/>
            </a:pPr>
            <a:r>
              <a:rPr lang="en-US"/>
              <a:t>A. Birsaga ka’umsoo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→birsaga ka’umsa qabudha.</a:t>
            </a:r>
            <a:endParaRPr lang="en-US"/>
          </a:p>
          <a:p>
            <a:pPr marL="0" indent="0">
              <a:buNone/>
            </a:pPr>
            <a:r>
              <a:rPr lang="en-US"/>
              <a:t>B. Birsaga cufamoo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→birsaga cufaa qabudha.</a:t>
            </a:r>
            <a:endParaRPr lang="en-US"/>
          </a:p>
          <a:p>
            <a:pPr marL="0" indent="0">
              <a:buNone/>
            </a:pPr>
            <a:r>
              <a:rPr lang="en-US"/>
              <a:t>C. Birsaga banamoo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→birsaga cufaa hin qabnedha.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/>
              <a:t>Fkn; Farda = far/ da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far = birsaga ka’umsoofi cufamoo</a:t>
            </a:r>
            <a:endParaRPr lang="en-US"/>
          </a:p>
          <a:p>
            <a:r>
              <a:rPr lang="en-US"/>
              <a:t>da = birsaga ka’umsoofi banamo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601710" cy="1327150"/>
          </a:xfrm>
          <a:solidFill>
            <a:schemeClr val="bg1">
              <a:lumMod val="7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>
                <a:sym typeface="+mn-ea"/>
              </a:rPr>
              <a:t> Fayyadama Jechootaa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1710" cy="5122545"/>
          </a:xfrm>
          <a:solidFill>
            <a:schemeClr val="bg1">
              <a:lumMod val="85000"/>
            </a:schemeClr>
          </a:solidFill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b="1"/>
              <a:t>1. </a:t>
            </a:r>
            <a:r>
              <a:rPr lang="en-US" altLang="en-US" b="1">
                <a:sym typeface="+mn-ea"/>
              </a:rPr>
              <a:t>Hiikaa Kallattii</a:t>
            </a:r>
            <a:endParaRPr lang="en-US" altLang="en-US" b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 kallattii jechuun hiika kallattiin jechi tokko qabu jechuudha.</a:t>
            </a:r>
            <a:endParaRPr lang="en-US" altLang="en-US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Fkn</a:t>
            </a:r>
            <a:endParaRPr lang="en-US" altLang="en-US"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Huccuu = kafana, wayyaa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Buuphaa = hanqaaquu, killee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Guugee = makoodii, bullaallaa, andarii,saphaalisa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Gamna = haxxee, qarutee, abshaala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Midhagaa = bareedaa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endParaRPr lang="en-US" alt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589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65"/>
            <a:ext cx="8229600" cy="52584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en-US" b="1"/>
              <a:t>2. Hiika faallaa</a:t>
            </a:r>
            <a:endParaRPr 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Hiika faallaa jechuun kan jechoota hiikaan walfaallessan jechuudha. 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Jechoonni kunniin faallaa waliitti yommuu jennu, jechoonni kunniin hariiroo hin qaban jechuu keenyaa miti.</a:t>
            </a:r>
            <a:endParaRPr lang="en-US"/>
          </a:p>
          <a:p>
            <a:pPr marL="0" lvl="0" indent="0" algn="just">
              <a:buNone/>
            </a:pPr>
            <a:r>
              <a:rPr lang="en-US"/>
              <a:t>Fkn;</a:t>
            </a:r>
            <a:endParaRPr lang="en-US"/>
          </a:p>
          <a:p>
            <a:pPr marL="0" lvl="0" indent="0" algn="just">
              <a:buNone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iidhaa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=           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gogaa</a:t>
            </a: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Dheeraa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=           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gabaabaa</a:t>
            </a: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Bal’aa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 =         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dhiphaa</a:t>
            </a: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Bareedaa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=          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fokkisaa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Fagoo</a:t>
            </a:r>
            <a:r>
              <a:rPr lang="en-US" sz="3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   =           </a:t>
            </a:r>
            <a:r>
              <a:rPr lang="en-US" sz="31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dhihoo</a:t>
            </a: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endParaRPr 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37160"/>
            <a:ext cx="8895715" cy="128079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" y="1227455"/>
            <a:ext cx="8907780" cy="57816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/>
          </a:bodyPr>
          <a:p>
            <a:pPr marL="0" indent="0">
              <a:buNone/>
            </a:pPr>
            <a:r>
              <a:rPr lang="en-US" sz="12800" b="1"/>
              <a:t>3. Hiika Galumsaa</a:t>
            </a:r>
            <a:endParaRPr lang="en-US" sz="12800" b="1"/>
          </a:p>
          <a:p>
            <a:pPr marL="0" lvl="0" indent="0" algn="just">
              <a:buNone/>
            </a:pP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galumsaa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jechuun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jechi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tokko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akkaataa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dubbiifi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barreeffaman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hima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keessatti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dhimma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itti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bahameen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kennamudha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endParaRPr lang="en-US" sz="8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Fakkeenyaaf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: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1</a:t>
            </a:r>
            <a:endParaRPr lang="en-US" sz="8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</a:t>
            </a:r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Jecha</a:t>
            </a:r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</a:t>
            </a:r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         </a:t>
            </a:r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Fakkeenya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a/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Aade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1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Baroode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Leenci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aade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2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Irraa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quncise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Inni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rifeensa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aade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b/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Ba’e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1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Biyya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lakkise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Inni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biyyaa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ba’e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2.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Gararraa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ga’e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Inni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tabbarraa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ba’e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c/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Kute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1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Addaan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baase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Mucaan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funyoo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kute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2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Deeme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Mucaan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deeme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3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murteesse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Inni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dubbii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kute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d/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Tume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1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Bulleesse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Buna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tume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2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reebe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Mucaa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tume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3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baase</a:t>
            </a: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                              </a:t>
            </a:r>
            <a:r>
              <a:rPr lang="en-US" sz="8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Seera</a:t>
            </a:r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8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tume</a:t>
            </a: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830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254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p>
            <a:pPr marL="0" lvl="0" indent="0">
              <a:buNone/>
            </a:pPr>
            <a:r>
              <a:rPr lang="en-US" sz="2800">
                <a:cs typeface="+mn-lt"/>
              </a:rPr>
              <a:t>4.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dhokataa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sz="2800" dirty="0" err="1">
                <a:cs typeface="+mn-lt"/>
                <a:sym typeface="+mn-ea"/>
              </a:rPr>
              <a:t>Haala</a:t>
            </a:r>
            <a:r>
              <a:rPr lang="en-US" sz="2800" dirty="0">
                <a:cs typeface="+mn-lt"/>
                <a:sym typeface="+mn-ea"/>
              </a:rPr>
              <a:t> </a:t>
            </a:r>
            <a:r>
              <a:rPr lang="en-US" sz="2800" dirty="0" err="1">
                <a:cs typeface="+mn-lt"/>
                <a:sym typeface="+mn-ea"/>
              </a:rPr>
              <a:t>dubbataa</a:t>
            </a:r>
            <a:r>
              <a:rPr lang="en-US" sz="2800" dirty="0">
                <a:cs typeface="+mn-lt"/>
                <a:sym typeface="+mn-ea"/>
              </a:rPr>
              <a:t> </a:t>
            </a:r>
            <a:r>
              <a:rPr lang="en-US" sz="2800" dirty="0" err="1">
                <a:cs typeface="+mn-lt"/>
                <a:sym typeface="+mn-ea"/>
              </a:rPr>
              <a:t>hordofuudhaan</a:t>
            </a:r>
            <a:r>
              <a:rPr lang="en-US" sz="2800" dirty="0">
                <a:cs typeface="+mn-lt"/>
                <a:sym typeface="+mn-ea"/>
              </a:rPr>
              <a:t> </a:t>
            </a:r>
            <a:r>
              <a:rPr lang="en-US" sz="2800" dirty="0" err="1">
                <a:cs typeface="+mn-lt"/>
                <a:sym typeface="+mn-ea"/>
              </a:rPr>
              <a:t>kan</a:t>
            </a:r>
            <a:r>
              <a:rPr lang="en-US" sz="2800" dirty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hubatamudha</a:t>
            </a:r>
            <a:r>
              <a:rPr lang="en-US" sz="2800" dirty="0">
                <a:cs typeface="+mn-lt"/>
                <a:sym typeface="+mn-ea"/>
              </a:rPr>
              <a:t>. </a:t>
            </a:r>
            <a:r>
              <a:rPr lang="en-US" sz="2800" dirty="0" err="1" smtClean="0">
                <a:cs typeface="+mn-lt"/>
                <a:sym typeface="+mn-ea"/>
              </a:rPr>
              <a:t>Kunis</a:t>
            </a:r>
            <a:r>
              <a:rPr lang="en-US" sz="2800" dirty="0">
                <a:cs typeface="+mn-lt"/>
                <a:sym typeface="+mn-ea"/>
              </a:rPr>
              <a:t>,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hiika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jechi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tokko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kallattiin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qabuun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alatti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hiika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jecha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tokkoof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kennamudha</a:t>
            </a:r>
            <a:r>
              <a:rPr lang="en-US" sz="2800" dirty="0" smtClean="0">
                <a:cs typeface="+mn-lt"/>
                <a:sym typeface="+mn-ea"/>
              </a:rPr>
              <a:t>. </a:t>
            </a:r>
            <a:r>
              <a:rPr lang="en-US" sz="2800" dirty="0" err="1" smtClean="0">
                <a:cs typeface="+mn-lt"/>
                <a:sym typeface="+mn-ea"/>
              </a:rPr>
              <a:t>Karaa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biraatin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immoo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b="1" dirty="0" err="1" smtClean="0">
                <a:cs typeface="+mn-lt"/>
                <a:sym typeface="+mn-ea"/>
              </a:rPr>
              <a:t>jechama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jedhamuu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ni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danda’a</a:t>
            </a:r>
            <a:r>
              <a:rPr lang="en-US" sz="2800" dirty="0" smtClean="0">
                <a:cs typeface="+mn-lt"/>
                <a:sym typeface="+mn-ea"/>
              </a:rPr>
              <a:t>.</a:t>
            </a:r>
            <a:endParaRPr lang="en-US" sz="2800" dirty="0" smtClean="0">
              <a:cs typeface="+mn-lt"/>
            </a:endParaRPr>
          </a:p>
          <a:p>
            <a:pPr marL="0" lvl="0" indent="0">
              <a:buNone/>
            </a:pPr>
            <a:r>
              <a:rPr lang="en-US" sz="2800" dirty="0" err="1" smtClean="0">
                <a:cs typeface="+mn-lt"/>
                <a:sym typeface="+mn-ea"/>
              </a:rPr>
              <a:t>Fakkeenya</a:t>
            </a:r>
            <a:r>
              <a:rPr lang="en-US" sz="2800" dirty="0">
                <a:cs typeface="+mn-lt"/>
                <a:sym typeface="+mn-ea"/>
              </a:rPr>
              <a:t>: </a:t>
            </a:r>
            <a:endParaRPr lang="en-US" sz="2800" dirty="0" smtClean="0">
              <a:cs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err="1">
                <a:cs typeface="+mn-lt"/>
                <a:sym typeface="+mn-ea"/>
              </a:rPr>
              <a:t>D</a:t>
            </a:r>
            <a:r>
              <a:rPr lang="en-US" sz="2800" dirty="0" err="1" smtClean="0">
                <a:cs typeface="+mn-lt"/>
                <a:sym typeface="+mn-ea"/>
              </a:rPr>
              <a:t>u’e</a:t>
            </a:r>
            <a:r>
              <a:rPr lang="en-US" sz="2800" dirty="0" smtClean="0">
                <a:cs typeface="+mn-lt"/>
                <a:sym typeface="+mn-ea"/>
              </a:rPr>
              <a:t>              =                </a:t>
            </a:r>
            <a:r>
              <a:rPr lang="en-US" sz="2800" dirty="0" err="1" smtClean="0">
                <a:cs typeface="+mn-lt"/>
                <a:sym typeface="+mn-ea"/>
              </a:rPr>
              <a:t>boqote</a:t>
            </a:r>
            <a:endParaRPr lang="en-US" sz="2800" dirty="0" smtClean="0">
              <a:cs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Hiyyoome</a:t>
            </a:r>
            <a:r>
              <a:rPr lang="en-US" sz="2800" dirty="0" smtClean="0">
                <a:cs typeface="+mn-lt"/>
                <a:sym typeface="+mn-ea"/>
              </a:rPr>
              <a:t>     =               </a:t>
            </a:r>
            <a:r>
              <a:rPr lang="en-US" sz="2800" dirty="0" err="1" smtClean="0">
                <a:cs typeface="+mn-lt"/>
                <a:sym typeface="+mn-ea"/>
              </a:rPr>
              <a:t>harki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r>
              <a:rPr lang="en-US" sz="2800" dirty="0" err="1" smtClean="0">
                <a:cs typeface="+mn-lt"/>
                <a:sym typeface="+mn-ea"/>
              </a:rPr>
              <a:t>qal’ate</a:t>
            </a:r>
            <a:r>
              <a:rPr lang="en-US" sz="2800" dirty="0" smtClean="0">
                <a:cs typeface="+mn-lt"/>
                <a:sym typeface="+mn-ea"/>
              </a:rPr>
              <a:t> </a:t>
            </a:r>
            <a:endParaRPr lang="en-US" sz="2800" dirty="0" smtClean="0">
              <a:cs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  <a:cs typeface="+mn-lt"/>
                <a:sym typeface="+mn-ea"/>
              </a:rPr>
              <a:t>Leenca</a:t>
            </a:r>
            <a:r>
              <a:rPr lang="en-US" sz="2800" dirty="0" smtClean="0">
                <a:solidFill>
                  <a:prstClr val="black"/>
                </a:solidFill>
                <a:cs typeface="+mn-lt"/>
                <a:sym typeface="+mn-ea"/>
              </a:rPr>
              <a:t>              =            </a:t>
            </a:r>
            <a:r>
              <a:rPr lang="en-US" sz="2800" dirty="0" err="1" smtClean="0">
                <a:solidFill>
                  <a:prstClr val="black"/>
                </a:solidFill>
                <a:cs typeface="+mn-lt"/>
                <a:sym typeface="+mn-ea"/>
              </a:rPr>
              <a:t>goota</a:t>
            </a:r>
            <a:r>
              <a:rPr lang="en-US" sz="2800" dirty="0" smtClean="0">
                <a:solidFill>
                  <a:prstClr val="black"/>
                </a:solidFill>
                <a:cs typeface="+mn-lt"/>
                <a:sym typeface="+mn-ea"/>
              </a:rPr>
              <a:t> </a:t>
            </a:r>
            <a:endParaRPr lang="en-US" sz="2800" dirty="0" smtClean="0">
              <a:solidFill>
                <a:prstClr val="black"/>
              </a:solidFill>
              <a:cs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  <a:cs typeface="+mn-lt"/>
                <a:sym typeface="+mn-ea"/>
              </a:rPr>
              <a:t>Kannisa</a:t>
            </a:r>
            <a:r>
              <a:rPr lang="en-US" sz="2800" dirty="0" smtClean="0">
                <a:solidFill>
                  <a:prstClr val="black"/>
                </a:solidFill>
                <a:cs typeface="+mn-lt"/>
                <a:sym typeface="+mn-ea"/>
              </a:rPr>
              <a:t>               =        h</a:t>
            </a:r>
            <a:r>
              <a:rPr lang="en-US" sz="2800" dirty="0" err="1" smtClean="0">
                <a:solidFill>
                  <a:prstClr val="black"/>
                </a:solidFill>
                <a:cs typeface="+mn-lt"/>
                <a:sym typeface="+mn-ea"/>
              </a:rPr>
              <a:t>ojjetaa</a:t>
            </a:r>
            <a:r>
              <a:rPr lang="en-US" sz="2800" dirty="0" smtClean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+mn-lt"/>
                <a:sym typeface="+mn-ea"/>
              </a:rPr>
              <a:t>cimaa</a:t>
            </a:r>
            <a:r>
              <a:rPr lang="en-US" sz="2800" b="1" dirty="0" smtClean="0">
                <a:solidFill>
                  <a:prstClr val="black"/>
                </a:solidFill>
                <a:cs typeface="+mn-lt"/>
                <a:sym typeface="+mn-ea"/>
              </a:rPr>
              <a:t> </a:t>
            </a:r>
            <a:endParaRPr lang="en-US" sz="2800" b="1" dirty="0" smtClean="0">
              <a:solidFill>
                <a:prstClr val="black"/>
              </a:solidFill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" y="274955"/>
            <a:ext cx="8811260" cy="133794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r>
              <a:rPr lang="en-US"/>
              <a:t>Hojii Manaa / Momework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1600200"/>
            <a:ext cx="8815705" cy="525843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Jechoota hiika walfakkaataa(kallattii) qaban walitti firoomsi.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</a:t>
            </a:r>
            <a:r>
              <a:rPr lang="en-US" altLang="en-US" b="1"/>
              <a:t> ‘A’                                        ‘B’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______1. haadha                           a) baasuu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______2. hojii                                 b) rukutuu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______3. tumuu                             c) hambisuu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______4. baraaruu                          d) harmee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______5. haleeluu                           e) dalagaa</a:t>
            </a:r>
            <a:endParaRPr lang="en-US" altLang="en-US"/>
          </a:p>
        </p:txBody>
      </p:sp>
      <p:sp>
        <p:nvSpPr>
          <p:cNvPr id="6" name="Action Button: Help 5"/>
          <p:cNvSpPr/>
          <p:nvPr/>
        </p:nvSpPr>
        <p:spPr>
          <a:xfrm>
            <a:off x="657860" y="817880"/>
            <a:ext cx="847090" cy="683895"/>
          </a:xfrm>
          <a:prstGeom prst="actionButtonHelp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88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 b="1">
                <a:sym typeface="+mn-ea"/>
              </a:rPr>
              <a:t>Hojii Manaa / Momework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9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20000"/>
          </a:bodyPr>
          <a:p>
            <a:r>
              <a:rPr lang="en-US" altLang="en-US"/>
              <a:t>Jechoota roga A jala jiraniif hiika isaanii roga B jalaa jiraniin walitti firoomsi.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</a:t>
            </a:r>
            <a:r>
              <a:rPr lang="en-US" altLang="en-US" b="1" u="sng"/>
              <a:t>  A  </a:t>
            </a:r>
            <a:r>
              <a:rPr lang="en-US" altLang="en-US"/>
              <a:t>                                         </a:t>
            </a:r>
            <a:r>
              <a:rPr lang="en-US" altLang="en-US" b="1" u="sng"/>
              <a:t>B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__1. fiiguu                               a. injifachuu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__2. ariitii                               b. goolabuu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__3. mo’uu                            c. kennaa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__4. xumuruu                       d. saffisa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__5. badhaasa                      e. kaachuu</a:t>
            </a:r>
            <a:endParaRPr lang="en-US" altLang="en-US"/>
          </a:p>
        </p:txBody>
      </p:sp>
      <p:sp>
        <p:nvSpPr>
          <p:cNvPr id="4" name="Action Button: Help 3"/>
          <p:cNvSpPr/>
          <p:nvPr/>
        </p:nvSpPr>
        <p:spPr>
          <a:xfrm>
            <a:off x="754380" y="515620"/>
            <a:ext cx="655955" cy="673100"/>
          </a:xfrm>
          <a:prstGeom prst="actionButtonHelp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6969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p>
            <a:r>
              <a:rPr lang="en-US">
                <a:sym typeface="+mn-ea"/>
              </a:rPr>
              <a:t>Hojii Manaa / Momework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6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p>
            <a:r>
              <a:rPr lang="en-US" altLang="en-US"/>
              <a:t>Jechoota hiika faallaa qaban walitti firoomsi.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     </a:t>
            </a:r>
            <a:r>
              <a:rPr lang="en-US" altLang="en-US" b="1"/>
              <a:t>  ‘A’                              ‘B’</a:t>
            </a:r>
            <a:endParaRPr lang="en-US" altLang="en-US" b="1"/>
          </a:p>
          <a:p>
            <a:pPr marL="0" indent="0">
              <a:buNone/>
            </a:pPr>
            <a:r>
              <a:rPr lang="en-US" altLang="en-US"/>
              <a:t>_____1. dugda                              a) gowwaa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_____2. dheeraa                          b) gabaabaa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_____3. tolchuu                           c) garaa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_____4. arjaa                                d) balleessuu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_____5. diimaa                             e) doqna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_____6. gamna                              f) gurraacha</a:t>
            </a:r>
            <a:endParaRPr lang="en-US" altLang="en-US"/>
          </a:p>
        </p:txBody>
      </p:sp>
      <p:sp>
        <p:nvSpPr>
          <p:cNvPr id="6" name="Action Button: Help 5"/>
          <p:cNvSpPr/>
          <p:nvPr/>
        </p:nvSpPr>
        <p:spPr>
          <a:xfrm>
            <a:off x="657860" y="734060"/>
            <a:ext cx="847090" cy="683895"/>
          </a:xfrm>
          <a:prstGeom prst="actionButtonHelp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Qabiyyee (Contet of Texbook)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585"/>
            <a:ext cx="8229600" cy="5280025"/>
          </a:xfrm>
          <a:solidFill>
            <a:schemeClr val="bg1">
              <a:lumMod val="95000"/>
            </a:schemeClr>
          </a:solidFill>
        </p:spPr>
        <p:txBody>
          <a:bodyPr>
            <a:normAutofit lnSpcReduction="20000"/>
          </a:bodyPr>
          <a:p>
            <a:pPr>
              <a:buFont typeface="Wingdings" panose="05000000000000000000" charset="0"/>
              <a:buChar char="o"/>
            </a:pPr>
            <a:r>
              <a:rPr lang="en-US" b="1">
                <a:sym typeface="+mn-ea"/>
              </a:rPr>
              <a:t> Dandeettiwwan Afaanii</a:t>
            </a:r>
            <a:endParaRPr lang="en-US" b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Dhaggeeffachuufi Dubbachuu</a:t>
            </a:r>
            <a:endParaRPr lang="en-US" altLang="en-US"/>
          </a:p>
          <a:p>
            <a:r>
              <a:rPr lang="en-US" altLang="en-US"/>
              <a:t>Barreessuufi Dubbisuu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 b="1"/>
              <a:t>Fayyadama Jechootaa</a:t>
            </a:r>
            <a:endParaRPr lang="en-US" altLang="en-US" b="1"/>
          </a:p>
          <a:p>
            <a:r>
              <a:rPr lang="en-US" altLang="en-US"/>
              <a:t>Hiikaa Kallattii</a:t>
            </a:r>
            <a:endParaRPr lang="en-US" altLang="en-US"/>
          </a:p>
          <a:p>
            <a:r>
              <a:rPr lang="en-US" altLang="en-US"/>
              <a:t>Hiikaa Faallaa</a:t>
            </a:r>
            <a:endParaRPr lang="en-US" altLang="en-US"/>
          </a:p>
          <a:p>
            <a:r>
              <a:rPr lang="en-US" altLang="en-US"/>
              <a:t>Hiika Galumsaa</a:t>
            </a:r>
            <a:endParaRPr lang="en-US" altLang="en-US"/>
          </a:p>
          <a:p>
            <a:r>
              <a:rPr lang="en-US" altLang="en-US"/>
              <a:t>Hiika Dhokataa (Aadaa)</a:t>
            </a:r>
            <a:endParaRPr lang="en-US" altLang="en-US"/>
          </a:p>
          <a:p>
            <a:pPr marL="0" indent="0"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559050"/>
          </a:xfrm>
          <a:solidFill>
            <a:schemeClr val="bg2">
              <a:lumMod val="90000"/>
            </a:schemeClr>
          </a:solidFill>
        </p:spPr>
        <p:txBody>
          <a:bodyPr/>
          <a:p>
            <a:r>
              <a:rPr lang="en-US" altLang="en-US" sz="7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BOQONNAA LAMA </a:t>
            </a:r>
            <a:endParaRPr lang="en-US" altLang="en-US" sz="720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4005"/>
            <a:ext cx="8229600" cy="3717290"/>
          </a:xfrm>
          <a:solidFill>
            <a:schemeClr val="bg2">
              <a:lumMod val="75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r>
              <a:rPr lang="en-US" altLang="en-US" sz="4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GOOTUMMAA DUBARTOOTAA</a:t>
            </a:r>
            <a:endParaRPr lang="en-US" altLang="en-US" sz="480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endParaRPr lang="en-US" altLang="en-US" sz="480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Gaaffilee waliin deman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590"/>
            <a:ext cx="8229600" cy="514413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0" indent="0">
              <a:buNone/>
            </a:pPr>
            <a:r>
              <a:rPr lang="en-US" altLang="en-US"/>
              <a:t>1. Eessa deemta?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 Bakka gaafachuuf.          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Nama meeqatu dhufe?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    Baay’ina gaafachuuf.        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4. Maaliif dhuftee?  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    Sababa gaafachuuf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5. Maal nyaachuu jaallatta?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Fedhii gaafachuuf.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>
                <a:sym typeface="+mn-ea"/>
              </a:rPr>
              <a:t>Dhaamjecha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3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r>
              <a:rPr lang="en-US">
                <a:sym typeface="+mn-ea"/>
              </a:rPr>
              <a:t>Dhaamjecha qaama afaanii isa xiqqaa kan hiika qabu yoo ta’u jechi tokko yoo xiqqaate dhemjecha tokko, yeroo baay’ee ammoo tokkoo ol of keessaa qabata. </a:t>
            </a:r>
            <a:endParaRPr lang="en-US"/>
          </a:p>
          <a:p>
            <a:r>
              <a:rPr lang="en-US">
                <a:sym typeface="+mn-ea"/>
              </a:rPr>
              <a:t>Qabiyyee ykn unkaa irratti hunda’uun,akaakuu dhamjecha iddoo lamatti qoodna.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1. Hirkataa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2. Danda’uun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10"/>
            <a:ext cx="8452485" cy="107251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>
                <a:sym typeface="+mn-ea"/>
              </a:rPr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2485" cy="55943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p>
            <a:r>
              <a:rPr lang="en-US" altLang="en-US" sz="2800"/>
              <a:t> Alidilee = al- idilee</a:t>
            </a:r>
            <a:endParaRPr lang="en-US" altLang="en-US" sz="2800"/>
          </a:p>
          <a:p>
            <a:r>
              <a:rPr lang="en-US" altLang="en-US" sz="2800"/>
              <a:t> Hingalu = hin-galu</a:t>
            </a:r>
            <a:endParaRPr lang="en-US" altLang="en-US" sz="2800"/>
          </a:p>
          <a:p>
            <a:r>
              <a:rPr lang="en-US" altLang="en-US" sz="2800"/>
              <a:t> nideemu = ni-deemu</a:t>
            </a:r>
            <a:endParaRPr lang="en-US" altLang="en-US" sz="2800"/>
          </a:p>
          <a:p>
            <a:r>
              <a:rPr lang="en-US" altLang="en-US" sz="2800"/>
              <a:t> walmaddii = wal-maddii</a:t>
            </a:r>
            <a:endParaRPr lang="en-US" altLang="en-US" sz="2800"/>
          </a:p>
          <a:p>
            <a:r>
              <a:rPr lang="en-US" altLang="en-US" sz="2800"/>
              <a:t> hinbaatu = hin-baatu</a:t>
            </a:r>
            <a:endParaRPr lang="en-US" altLang="en-US" sz="2800"/>
          </a:p>
          <a:p>
            <a:r>
              <a:rPr lang="en-US" altLang="en-US" sz="2800"/>
              <a:t> walcinaa = wal-cinaa</a:t>
            </a:r>
            <a:endParaRPr lang="en-US" altLang="en-US" sz="2800"/>
          </a:p>
          <a:p>
            <a:r>
              <a:rPr lang="en-US" altLang="en-US" sz="2800"/>
              <a:t> nawaame = na-waame</a:t>
            </a:r>
            <a:endParaRPr lang="en-US" altLang="en-US" sz="2800"/>
          </a:p>
          <a:p>
            <a:r>
              <a:rPr lang="en-US" altLang="en-US" sz="2800"/>
              <a:t>hinbeeku = hin-beeku</a:t>
            </a:r>
            <a:endParaRPr lang="en-US" altLang="en-US" sz="2800"/>
          </a:p>
          <a:p>
            <a:r>
              <a:rPr lang="en-US" altLang="en-US" sz="2800"/>
              <a:t>nigala = ni-gala</a:t>
            </a:r>
            <a:endParaRPr lang="en-US" altLang="en-US" sz="2800"/>
          </a:p>
          <a:p>
            <a:r>
              <a:rPr lang="en-US" altLang="en-US" sz="2800"/>
              <a:t>asgori = as-gori</a:t>
            </a:r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8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 altLang="en-US"/>
              <a:t>barataa – oota = barattoota</a:t>
            </a:r>
            <a:endParaRPr lang="en-US" altLang="en-US"/>
          </a:p>
          <a:p>
            <a:r>
              <a:rPr lang="en-US" altLang="en-US"/>
              <a:t> sa’a – wwan = Saawwan</a:t>
            </a:r>
            <a:endParaRPr lang="en-US" altLang="en-US"/>
          </a:p>
          <a:p>
            <a:r>
              <a:rPr lang="en-US" altLang="en-US"/>
              <a:t> gaangee – olii = gaangolii</a:t>
            </a:r>
            <a:endParaRPr lang="en-US" altLang="en-US"/>
          </a:p>
          <a:p>
            <a:r>
              <a:rPr lang="en-US" altLang="en-US"/>
              <a:t> hoolaa – ota = hoolota</a:t>
            </a:r>
            <a:endParaRPr lang="en-US" altLang="en-US"/>
          </a:p>
          <a:p>
            <a:r>
              <a:rPr lang="en-US" altLang="en-US"/>
              <a:t> laga – een = lageen</a:t>
            </a:r>
            <a:endParaRPr lang="en-US" altLang="en-US"/>
          </a:p>
          <a:p>
            <a:r>
              <a:rPr lang="en-US" altLang="en-US"/>
              <a:t> farada – oo = faradoo</a:t>
            </a:r>
            <a:endParaRPr lang="en-US" altLang="en-US"/>
          </a:p>
          <a:p>
            <a:r>
              <a:rPr lang="en-US" altLang="en-US"/>
              <a:t> ilbiisa – ota = ilbiisota</a:t>
            </a:r>
            <a:endParaRPr lang="en-US" altLang="en-US"/>
          </a:p>
          <a:p>
            <a:r>
              <a:rPr lang="en-US" altLang="en-US"/>
              <a:t> sangaa – oota = sangoota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487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Afoola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Afoolli hambaa uummataa kana dhaloota dhalootatti afaaniin darbuudha.</a:t>
            </a:r>
            <a:endParaRPr lang="en-US" altLang="en-US"/>
          </a:p>
          <a:p>
            <a:r>
              <a:rPr lang="en-US" altLang="en-US"/>
              <a:t>Afoolli kan dhaloota dhalootatti </a:t>
            </a:r>
            <a:endParaRPr lang="en-US" altLang="en-US"/>
          </a:p>
          <a:p>
            <a:r>
              <a:rPr lang="en-US" altLang="en-US"/>
              <a:t>afaaniin darbuufi hambaa uummataati.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Jechama (</a:t>
            </a:r>
            <a:r>
              <a:rPr lang="en-US" altLang="en-US"/>
              <a:t>Afoola)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41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lang="en-US"/>
              <a:t>Jechamni gosa afoolaa ta’ee jecha ergaawwan dachaafi cimoo dabarsuudha.</a:t>
            </a:r>
            <a:endParaRPr lang="en-US"/>
          </a:p>
          <a:p>
            <a:r>
              <a:rPr lang="en-US"/>
              <a:t>Jechamni ergaa akeekkachiisuufi iccitiin dabarfachuuf ni tajaajila.</a:t>
            </a:r>
            <a:endParaRPr lang="en-US"/>
          </a:p>
          <a:p>
            <a:r>
              <a:rPr lang="en-US"/>
              <a:t>Jechama keesssatti jechoonni gubbaa ifa yoo ibsaman keessatti immoo dhoksaan hubatamu.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811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/>
              <a:t>Hiika jechamootaa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310"/>
            <a:ext cx="8229600" cy="52368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p>
            <a:r>
              <a:rPr lang="en-US" altLang="en-US"/>
              <a:t>maqaa na nyaate = nahamate</a:t>
            </a:r>
            <a:endParaRPr lang="en-US" altLang="en-US"/>
          </a:p>
          <a:p>
            <a:r>
              <a:rPr lang="en-US" altLang="en-US"/>
              <a:t>gara jabeessi = hama</a:t>
            </a:r>
            <a:endParaRPr lang="en-US" altLang="en-US"/>
          </a:p>
          <a:p>
            <a:r>
              <a:rPr lang="en-US" altLang="en-US"/>
              <a:t>gurra guddatu = maqaa qaba</a:t>
            </a:r>
            <a:endParaRPr lang="en-US" altLang="en-US"/>
          </a:p>
          <a:p>
            <a:r>
              <a:rPr lang="en-US" altLang="en-US"/>
              <a:t>gara laafettii = kan namaaf naatu</a:t>
            </a:r>
            <a:endParaRPr lang="en-US" altLang="en-US"/>
          </a:p>
          <a:p>
            <a:r>
              <a:rPr lang="en-US" altLang="en-US"/>
              <a:t>gara balleessa = mufachise</a:t>
            </a:r>
            <a:endParaRPr lang="en-US" altLang="en-US"/>
          </a:p>
          <a:p>
            <a:r>
              <a:rPr lang="en-US" altLang="en-US"/>
              <a:t>harkatti qabee = kennu didee</a:t>
            </a:r>
            <a:endParaRPr lang="en-US" altLang="en-US"/>
          </a:p>
          <a:p>
            <a:r>
              <a:rPr lang="en-US" altLang="en-US"/>
              <a:t>harka qalleessa = hiyyeessa</a:t>
            </a:r>
            <a:endParaRPr lang="en-US" altLang="en-US"/>
          </a:p>
          <a:p>
            <a:r>
              <a:rPr lang="en-US" altLang="en-US"/>
              <a:t>mataa natti baata = na mufate / na hindubbisu</a:t>
            </a:r>
            <a:endParaRPr lang="en-US" altLang="en-US"/>
          </a:p>
          <a:p>
            <a:r>
              <a:rPr lang="en-US" altLang="en-US"/>
              <a:t>ija laafessa = kan salfatu</a:t>
            </a: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9114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lang="en-US" altLang="en-US" sz="7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BOQONNAA SADII</a:t>
            </a:r>
            <a:r>
              <a:rPr lang="en-US" altLang="en-US"/>
              <a:t> 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430"/>
            <a:ext cx="8229600" cy="33978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1451610" y="4490720"/>
            <a:ext cx="62401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NAANNOO KOO</a:t>
            </a:r>
            <a:endParaRPr lang="en-US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Jechoota waliin deeman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95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 ilkaan = rigachuu</a:t>
            </a:r>
            <a:endParaRPr lang="en-US" altLang="en-US"/>
          </a:p>
          <a:p>
            <a:r>
              <a:rPr lang="en-US" altLang="en-US"/>
              <a:t>afaan = lulluuqachuu</a:t>
            </a:r>
            <a:endParaRPr lang="en-US" altLang="en-US"/>
          </a:p>
          <a:p>
            <a:r>
              <a:rPr lang="en-US" altLang="en-US"/>
              <a:t>qaama = dhiqachuu</a:t>
            </a:r>
            <a:endParaRPr lang="en-US" altLang="en-US"/>
          </a:p>
          <a:p>
            <a:r>
              <a:rPr lang="en-US" altLang="en-US"/>
              <a:t> qeensa = qorachuu</a:t>
            </a:r>
            <a:endParaRPr lang="en-US" altLang="en-US"/>
          </a:p>
          <a:p>
            <a:r>
              <a:rPr lang="en-US" altLang="en-US"/>
              <a:t> rifeensa = filachuu</a:t>
            </a:r>
            <a:endParaRPr lang="en-US" altLang="en-US"/>
          </a:p>
          <a:p>
            <a:r>
              <a:rPr lang="en-US" altLang="en-US"/>
              <a:t> uffata = miiccachuu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4955"/>
            <a:ext cx="8549640" cy="13055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579880"/>
            <a:ext cx="8549640" cy="51003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 Caasluga</a:t>
            </a:r>
            <a:endParaRPr lang="en-US" altLang="en-US" b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Maxxantuufi Gosoota Maxxantu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 Himaa ijaaruu (Matima, Antima, Gochima)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Gosoota himaa(salphaafi dachaa)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Maqaafi Gosata Maqaa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Maqibsa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Gaaleefi Gosoota Galee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Xalayaa</a:t>
            </a: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10"/>
            <a:ext cx="8229600" cy="10033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Qaama himaa</a:t>
            </a:r>
            <a:endParaRPr lang="en-US" b="1"/>
          </a:p>
        </p:txBody>
      </p:sp>
      <p:graphicFrame>
        <p:nvGraphicFramePr>
          <p:cNvPr id="4" name="Content Placeholder 3"/>
          <p:cNvGraphicFramePr/>
          <p:nvPr>
            <p:ph idx="1"/>
            <p:custDataLst>
              <p:tags r:id="rId1"/>
            </p:custDataLst>
          </p:nvPr>
        </p:nvGraphicFramePr>
        <p:xfrm>
          <a:off x="457200" y="1052830"/>
          <a:ext cx="8229600" cy="546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92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800">
                          <a:solidFill>
                            <a:schemeClr val="tx1"/>
                          </a:solidFill>
                        </a:rPr>
                        <a:t>Maqaa</a:t>
                      </a:r>
                      <a:endParaRPr lang="en-US" sz="4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4400">
                          <a:solidFill>
                            <a:schemeClr val="tx1"/>
                          </a:solidFill>
                        </a:rPr>
                        <a:t>Gochima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92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Jimma</a:t>
                      </a:r>
                      <a:endParaRPr lang="en-US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Mure</a:t>
                      </a:r>
                      <a:endParaRPr lang="en-US" altLang="en-US" sz="3200" b="1"/>
                    </a:p>
                  </a:txBody>
                  <a:tcPr/>
                </a:tc>
              </a:tr>
              <a:tr h="1092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Mana</a:t>
                      </a:r>
                      <a:endParaRPr lang="en-US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Dhufan</a:t>
                      </a:r>
                      <a:endParaRPr lang="en-US" altLang="en-US" sz="3200" b="1"/>
                    </a:p>
                  </a:txBody>
                  <a:tcPr/>
                </a:tc>
              </a:tr>
              <a:tr h="1092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Nyaata</a:t>
                      </a:r>
                      <a:endParaRPr lang="en-US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Nyaachuu</a:t>
                      </a:r>
                      <a:endParaRPr lang="en-US" altLang="en-US" sz="3200" b="1"/>
                    </a:p>
                  </a:txBody>
                  <a:tcPr/>
                </a:tc>
              </a:tr>
              <a:tr h="1092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Kennaa</a:t>
                      </a:r>
                      <a:endParaRPr lang="en-US" altLang="en-US" sz="32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Kenne</a:t>
                      </a:r>
                      <a:endParaRPr lang="en-US" altLang="en-US" sz="32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69695"/>
          </a:xfrm>
          <a:solidFill>
            <a:schemeClr val="bg1">
              <a:lumMod val="7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Maqaafi Gochiima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20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p>
            <a:r>
              <a:rPr lang="en-US" altLang="en-US" b="1"/>
              <a:t>Maqaa:</a:t>
            </a:r>
            <a:r>
              <a:rPr lang="en-US" altLang="en-US"/>
              <a:t> Kan namni, bakki, wantiifi kanneen kana fakkaatan ittiin waamamanidha.</a:t>
            </a:r>
            <a:endParaRPr lang="en-US" altLang="en-US"/>
          </a:p>
          <a:p>
            <a:r>
              <a:rPr lang="en-US" altLang="en-US"/>
              <a:t>Fakkeenyaaf, Adam, Awaash, Baale, muka, Asoosaa, boronqiifi ….. </a:t>
            </a:r>
            <a:endParaRPr lang="en-US" altLang="en-US"/>
          </a:p>
          <a:p>
            <a:r>
              <a:rPr lang="en-US" altLang="en-US" b="1"/>
              <a:t>Gochima:</a:t>
            </a:r>
            <a:r>
              <a:rPr lang="en-US" altLang="en-US"/>
              <a:t> Kan gocha yookaan raawwiin tokko dalagamuu yookaan raaw_x0002_watamuu argisiisuudha. </a:t>
            </a:r>
            <a:endParaRPr lang="en-US" altLang="en-US"/>
          </a:p>
          <a:p>
            <a:r>
              <a:rPr lang="en-US" altLang="en-US"/>
              <a:t>Fakkeenyaaf, barreesse, tolchite, danfisaniifi….kkf</a:t>
            </a: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8968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Mammaaksa (Afoola)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355"/>
            <a:ext cx="8229600" cy="52044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 altLang="en-US"/>
              <a:t>Mammaaksi gosoota afoolaa keessaa tokko ta’ee, bifa gabaabaan ergaa bal’aafi cimaa kan ittiin dabarsaniidha.</a:t>
            </a:r>
            <a:endParaRPr lang="en-US" altLang="en-US"/>
          </a:p>
          <a:p>
            <a:r>
              <a:rPr lang="en-US" altLang="en-US"/>
              <a:t> Kun immoo yeroo baay’ee mammaaksi dubbii fida dubbii fixas jedhamee beekkkama.</a:t>
            </a:r>
            <a:endParaRPr lang="en-US" altLang="en-US"/>
          </a:p>
          <a:p>
            <a:r>
              <a:rPr lang="en-US" altLang="en-US"/>
              <a:t>Fkn;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Abbaan damma nyaateef, ilma afaan hinmi’aawu.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 b="1"/>
              <a:t>Hiika:</a:t>
            </a:r>
            <a:r>
              <a:rPr lang="en-US" altLang="en-US"/>
              <a:t> abbaafi ilmi nama garagaraati.</a:t>
            </a: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274955"/>
            <a:ext cx="875665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r>
              <a:rPr lang="en-US" b="1"/>
              <a:t>Hojii Manaa / Homework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1334135"/>
            <a:ext cx="8750935" cy="54203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altLang="en-US"/>
              <a:t>1. Akka abluuttiin sirbaan morma nama jallisa.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     </a:t>
            </a:r>
            <a:r>
              <a:rPr lang="en-US" altLang="en-US" b="1"/>
              <a:t>Hiika:</a:t>
            </a:r>
            <a:r>
              <a:rPr lang="en-US" altLang="en-US"/>
              <a:t> _________________________________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Ol kaayan malee ol ka’anii hinfudhatan.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      </a:t>
            </a:r>
            <a:r>
              <a:rPr lang="en-US" altLang="en-US" b="1"/>
              <a:t>Hiika:</a:t>
            </a:r>
            <a:r>
              <a:rPr lang="en-US" altLang="en-US"/>
              <a:t> _________________________________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Waan qocaaf kaa’e, allaattiin hinfudhattu.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</a:t>
            </a:r>
            <a:r>
              <a:rPr lang="en-US" altLang="en-US"/>
              <a:t>  </a:t>
            </a:r>
            <a:r>
              <a:rPr lang="en-US" altLang="en-US" b="1" i="1"/>
              <a:t> </a:t>
            </a:r>
            <a:r>
              <a:rPr lang="en-US" altLang="en-US" b="1"/>
              <a:t>Hiika:</a:t>
            </a:r>
            <a:r>
              <a:rPr lang="en-US" altLang="en-US"/>
              <a:t> _________________________________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4. Mi’a walfakkaatu, walbiratti fannisu.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</a:t>
            </a:r>
            <a:r>
              <a:rPr lang="en-US" altLang="en-US"/>
              <a:t>    </a:t>
            </a:r>
            <a:r>
              <a:rPr lang="en-US" altLang="en-US" b="1"/>
              <a:t>Hiika:</a:t>
            </a:r>
            <a:r>
              <a:rPr lang="en-US" altLang="en-US"/>
              <a:t> _________________________________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5. Kabajaafi barcuma abbaatu ofjalatti qaba.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     </a:t>
            </a:r>
            <a:r>
              <a:rPr lang="en-US" altLang="en-US" b="1"/>
              <a:t> </a:t>
            </a:r>
            <a:r>
              <a:rPr lang="en-US" altLang="en-US" b="1"/>
              <a:t>Hiika:</a:t>
            </a:r>
            <a:r>
              <a:rPr lang="en-US" altLang="en-US"/>
              <a:t> _________________________________</a:t>
            </a:r>
            <a:endParaRPr lang="en-US" altLang="en-US"/>
          </a:p>
        </p:txBody>
      </p:sp>
      <p:sp>
        <p:nvSpPr>
          <p:cNvPr id="4" name="Action Button: Help 3"/>
          <p:cNvSpPr/>
          <p:nvPr/>
        </p:nvSpPr>
        <p:spPr>
          <a:xfrm>
            <a:off x="778510" y="629285"/>
            <a:ext cx="652780" cy="704850"/>
          </a:xfrm>
          <a:prstGeom prst="actionButtonHelp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15849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lang="en-US" altLang="en-US" sz="7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BOQONNAA  AFUR</a:t>
            </a:r>
            <a:endParaRPr lang="en-US" altLang="en-US" sz="720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3445"/>
            <a:ext cx="8229600" cy="323596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0" indent="0" algn="ctr">
              <a:buNone/>
            </a:pPr>
            <a:r>
              <a:rPr lang="en-US" altLang="en-US"/>
              <a:t> </a:t>
            </a: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 sz="60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SEENAA DHUUNFAA</a:t>
            </a:r>
            <a:endParaRPr lang="en-US" altLang="en-US" sz="600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6370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/>
              <a:t>Hiikaa fakkaattii / Kallattii</a:t>
            </a:r>
            <a:endParaRPr lang="en-US" altLang="en-US"/>
          </a:p>
        </p:txBody>
      </p:sp>
      <p:sp>
        <p:nvSpPr>
          <p:cNvPr id="5" name="Content Placeholder 4"/>
          <p:cNvSpPr/>
          <p:nvPr>
            <p:ph idx="1"/>
          </p:nvPr>
        </p:nvSpPr>
        <p:spPr>
          <a:xfrm>
            <a:off x="457200" y="1924685"/>
            <a:ext cx="8229600" cy="46850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p>
            <a:pPr marL="0" indent="0">
              <a:buNone/>
            </a:pPr>
            <a:r>
              <a:rPr lang="en-US" altLang="en-US"/>
              <a:t>1. hindagadhu  = hinirraanfadhu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qixa = sirrii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jajjabeessuu = deegaruu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4. mo’achuu = injifachuu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5. waltoo’achuu = walhordofuu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6. kaafnee = eegallee</a:t>
            </a: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5" y="274955"/>
            <a:ext cx="8770620" cy="1143000"/>
          </a:xfrm>
          <a:solidFill>
            <a:schemeClr val="bg1">
              <a:lumMod val="7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/>
              <a:t>Hiika Galumsaa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418590"/>
            <a:ext cx="8742045" cy="5314950"/>
          </a:xfrm>
          <a:solidFill>
            <a:schemeClr val="bg1">
              <a:lumMod val="85000"/>
            </a:schemeClr>
          </a:solidFill>
        </p:spPr>
        <p:txBody>
          <a:bodyPr/>
          <a:p>
            <a:pPr marL="0" indent="0">
              <a:buNone/>
            </a:pPr>
            <a:r>
              <a:rPr lang="en-US" altLang="en-US"/>
              <a:t>1. Gurbaan Obbo Dirribsaa </a:t>
            </a:r>
            <a:r>
              <a:rPr lang="en-US" altLang="en-US" b="1"/>
              <a:t>leenca</a:t>
            </a:r>
            <a:r>
              <a:rPr lang="en-US" altLang="en-US"/>
              <a:t>; waa tokkollee hinsodaatu.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A. sodaataadha B. garaa isaa jaalata </a:t>
            </a:r>
            <a:r>
              <a:rPr lang="en-US" altLang="en-US">
                <a:solidFill>
                  <a:srgbClr val="FF0000"/>
                </a:solidFill>
              </a:rPr>
              <a:t>C. </a:t>
            </a:r>
            <a:r>
              <a:rPr lang="en-US" altLang="en-US"/>
              <a:t>goota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Haati manaa Dhugaasaa </a:t>
            </a:r>
            <a:r>
              <a:rPr lang="en-US" altLang="en-US" b="1"/>
              <a:t>kanniisa</a:t>
            </a:r>
            <a:r>
              <a:rPr lang="en-US" altLang="en-US"/>
              <a:t>.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A. Damma tolchiti  </a:t>
            </a:r>
            <a:r>
              <a:rPr lang="en-US" altLang="en-US">
                <a:solidFill>
                  <a:srgbClr val="FF0000"/>
                </a:solidFill>
              </a:rPr>
              <a:t>B.</a:t>
            </a:r>
            <a:r>
              <a:rPr lang="en-US" altLang="en-US"/>
              <a:t> Cimtuudha C. Boosettiidha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Akkoon koo eebba </a:t>
            </a:r>
            <a:r>
              <a:rPr lang="en-US" altLang="en-US" b="1"/>
              <a:t>natti</a:t>
            </a:r>
            <a:r>
              <a:rPr lang="en-US" altLang="en-US"/>
              <a:t> </a:t>
            </a:r>
            <a:r>
              <a:rPr lang="en-US" altLang="en-US" b="1"/>
              <a:t>roobsite</a:t>
            </a:r>
            <a:r>
              <a:rPr lang="en-US" altLang="en-US"/>
              <a:t>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A. bishaan natti naqxe   </a:t>
            </a:r>
            <a:r>
              <a:rPr lang="en-US" altLang="en-US">
                <a:solidFill>
                  <a:srgbClr val="FF0000"/>
                </a:solidFill>
              </a:rPr>
              <a:t>B.</a:t>
            </a:r>
            <a:r>
              <a:rPr lang="en-US" altLang="en-US"/>
              <a:t> baay’ee na eebbiste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C. bishaan natti facaafte</a:t>
            </a:r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5" y="274955"/>
            <a:ext cx="8801100" cy="131635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 nitti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45" y="1600200"/>
            <a:ext cx="8785225" cy="50152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pPr marL="0" indent="0">
              <a:buNone/>
            </a:pPr>
            <a:r>
              <a:rPr lang="en-US" altLang="en-US"/>
              <a:t>4. Baaccuu mucaan ishee biraa deemnaan guyyaan </a:t>
            </a:r>
            <a:r>
              <a:rPr lang="en-US" altLang="en-US" b="1"/>
              <a:t>halkan itti ta’e</a:t>
            </a:r>
            <a:r>
              <a:rPr lang="en-US" altLang="en-US"/>
              <a:t>. 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A.</a:t>
            </a:r>
            <a:r>
              <a:rPr lang="en-US" altLang="en-US"/>
              <a:t> itti bitaacha’e    B. itti ifuu dide   C. hirribni qabe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5. Aadde Hawwiin mucaan ishee gaafa duulaa galu gammachuun </a:t>
            </a:r>
            <a:r>
              <a:rPr lang="en-US" altLang="en-US" b="1"/>
              <a:t>machoofte</a:t>
            </a:r>
            <a:r>
              <a:rPr lang="en-US" altLang="en-US"/>
              <a:t>.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A. daadhii dugde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B. baay’ee gammadde 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olidFill>
                  <a:srgbClr val="FF0000"/>
                </a:solidFill>
              </a:rPr>
              <a:t>C. </a:t>
            </a:r>
            <a:r>
              <a:rPr lang="en-US" altLang="en-US"/>
              <a:t>baay’ee gaddite</a:t>
            </a: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" y="73025"/>
            <a:ext cx="8839200" cy="9937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Maqaa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45" y="1028065"/>
            <a:ext cx="8851265" cy="57042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+mn-ea"/>
              </a:rPr>
              <a:t>Maqaa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jechuun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jecha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namni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iddoon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meeshaan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yaadniifi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kkf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waamamani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Elemtuun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maqaa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meeshaa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aannaniiti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Gosoota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err="1">
                <a:sym typeface="+mn-ea"/>
              </a:rPr>
              <a:t>Maqaan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gosoota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shanitti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qooddama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Isaaniis</a:t>
            </a:r>
            <a:r>
              <a:rPr lang="en-US" dirty="0">
                <a:sym typeface="+mn-ea"/>
              </a:rPr>
              <a:t>:</a:t>
            </a:r>
            <a:endParaRPr lang="en-US" dirty="0"/>
          </a:p>
          <a:p>
            <a:pPr>
              <a:buFont typeface="Wingdings" panose="05000000000000000000" charset="0"/>
              <a:buChar char="ü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dhuunfaa</a:t>
            </a:r>
            <a:endPara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gamtaa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waliinii</a:t>
            </a:r>
            <a:endPara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dimshaashaa</a:t>
            </a:r>
            <a:endPara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meeshaa</a:t>
            </a:r>
            <a:endPara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Killayyaa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ü"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" y="158750"/>
            <a:ext cx="8574405" cy="10350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" y="1207770"/>
            <a:ext cx="8574405" cy="54508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/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dhuunfaa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Maqaan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dhuunfaa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jecha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namni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iddoon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meeshaan</a:t>
            </a:r>
            <a:r>
              <a:rPr lang="en-US" dirty="0">
                <a:sym typeface="+mn-ea"/>
              </a:rPr>
              <a:t>, 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ym typeface="+mn-ea"/>
              </a:rPr>
              <a:t>ykn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wanti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tokko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dhuunfaan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jechuudha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i="1" dirty="0" err="1">
                <a:sym typeface="+mn-ea"/>
              </a:rPr>
              <a:t>Fkn.Tolaa</a:t>
            </a:r>
            <a:r>
              <a:rPr lang="en-US" i="1" dirty="0">
                <a:sym typeface="+mn-ea"/>
              </a:rPr>
              <a:t> , </a:t>
            </a:r>
            <a:r>
              <a:rPr lang="en-US" i="1" dirty="0" err="1">
                <a:sym typeface="+mn-ea"/>
              </a:rPr>
              <a:t>Ayyaantuu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Gammachuu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Roobe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Finfinnee</a:t>
            </a:r>
            <a:r>
              <a:rPr lang="en-US" i="1" dirty="0">
                <a:sym typeface="+mn-ea"/>
              </a:rPr>
              <a:t>, </a:t>
            </a:r>
            <a:r>
              <a:rPr lang="en-US" dirty="0" smtClean="0">
                <a:sym typeface="+mn-ea"/>
              </a:rPr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2.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gamtaa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/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waliinii</a:t>
            </a:r>
            <a:r>
              <a:rPr lang="en-US" dirty="0">
                <a:sym typeface="+mn-ea"/>
              </a:rPr>
              <a:t>).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Maqaan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gamtaa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maqaa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wantoonni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gosa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tokko</a:t>
            </a:r>
            <a:r>
              <a:rPr lang="en-US" dirty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keessatti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ramadaman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waliin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waamamani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</a:t>
            </a:r>
            <a:r>
              <a:rPr lang="en-US" i="1" dirty="0" err="1" smtClean="0">
                <a:sym typeface="+mn-ea"/>
              </a:rPr>
              <a:t>Fkn</a:t>
            </a:r>
            <a:r>
              <a:rPr lang="en-US" i="1" dirty="0">
                <a:sym typeface="+mn-ea"/>
              </a:rPr>
              <a:t>. </a:t>
            </a:r>
            <a:r>
              <a:rPr lang="en-US" i="1" dirty="0" err="1">
                <a:sym typeface="+mn-ea"/>
              </a:rPr>
              <a:t>nama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re’ee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jaldeessa</a:t>
            </a:r>
            <a:r>
              <a:rPr lang="en-US" i="1" dirty="0">
                <a:sym typeface="+mn-ea"/>
              </a:rPr>
              <a:t>, </a:t>
            </a:r>
            <a:r>
              <a:rPr lang="en-US" i="1" dirty="0" err="1">
                <a:sym typeface="+mn-ea"/>
              </a:rPr>
              <a:t>kophee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3794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lang="en-US"/>
              <a:t>kan itti fufe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18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Afoola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/>
              <a:t>Mammaaksa</a:t>
            </a:r>
            <a:endParaRPr 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Geerarsa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/>
              <a:t>Durdurii</a:t>
            </a:r>
            <a:endParaRPr 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/>
              <a:t>Hiibboo</a:t>
            </a:r>
            <a:endParaRPr 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/>
              <a:t>Sheekkoo</a:t>
            </a:r>
            <a:endParaRPr 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Baacoo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Eebba/Abaarsa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" y="137160"/>
            <a:ext cx="8727440" cy="78041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" y="846455"/>
            <a:ext cx="8747760" cy="57696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0000"/>
          </a:bodyPr>
          <a:p>
            <a:pPr marL="0" indent="0">
              <a:buNone/>
            </a:pPr>
            <a:r>
              <a:rPr lang="en-US" dirty="0">
                <a:sym typeface="+mn-ea"/>
              </a:rPr>
              <a:t>3.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dimshaashaa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Maqaan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dimshaashaa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maqaa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wantoonni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addaddaa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bakka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tokkotti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waamamani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Fknf</a:t>
            </a:r>
            <a:r>
              <a:rPr lang="en-US" dirty="0">
                <a:sym typeface="+mn-ea"/>
              </a:rPr>
              <a:t>; </a:t>
            </a:r>
            <a:r>
              <a:rPr lang="en-US" b="1" i="1" dirty="0" err="1">
                <a:sym typeface="+mn-ea"/>
              </a:rPr>
              <a:t>hoomaa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bineensa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uummata</a:t>
            </a:r>
            <a:r>
              <a:rPr lang="en-US" dirty="0">
                <a:sym typeface="+mn-ea"/>
              </a:rPr>
              <a:t>…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4</a:t>
            </a:r>
            <a:r>
              <a:rPr lang="en-US" dirty="0">
                <a:sym typeface="+mn-ea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meeshaa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Maqaan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meeshaa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maqaa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meeshaaleen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qabatamaa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ta’an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adda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addaa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waamamani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b="1" i="1" dirty="0" err="1">
                <a:sym typeface="+mn-ea"/>
              </a:rPr>
              <a:t>eelee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suummoo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buqqee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aannan</a:t>
            </a:r>
            <a:r>
              <a:rPr lang="en-US" b="1" i="1" dirty="0">
                <a:sym typeface="+mn-ea"/>
              </a:rPr>
              <a:t> </a:t>
            </a:r>
            <a:r>
              <a:rPr lang="en-US" dirty="0">
                <a:sym typeface="+mn-ea"/>
              </a:rPr>
              <a:t>…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5</a:t>
            </a:r>
            <a:r>
              <a:rPr lang="en-US" dirty="0">
                <a:sym typeface="+mn-ea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Maqaa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Killayyaa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Maqaan</a:t>
            </a:r>
            <a:r>
              <a:rPr lang="en-US" dirty="0" smtClean="0">
                <a:sym typeface="+mn-ea"/>
              </a:rPr>
              <a:t> </a:t>
            </a:r>
            <a:r>
              <a:rPr lang="en-US" dirty="0">
                <a:sym typeface="+mn-ea"/>
              </a:rPr>
              <a:t>kun </a:t>
            </a:r>
            <a:r>
              <a:rPr lang="en-US" dirty="0" err="1">
                <a:sym typeface="+mn-ea"/>
              </a:rPr>
              <a:t>jecha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wantoonni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qabatamaan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osoo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hinta’iin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yaadaan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jiran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ittiin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waamamani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b="1" i="1" dirty="0" err="1">
                <a:sym typeface="+mn-ea"/>
              </a:rPr>
              <a:t>dimokiraasii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jaalala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badhaadhina</a:t>
            </a:r>
            <a:r>
              <a:rPr lang="en-US" b="1" i="1" dirty="0">
                <a:sym typeface="+mn-ea"/>
              </a:rPr>
              <a:t>, </a:t>
            </a:r>
            <a:r>
              <a:rPr lang="en-US" b="1" i="1" dirty="0" err="1">
                <a:sym typeface="+mn-ea"/>
              </a:rPr>
              <a:t>gammachuu</a:t>
            </a:r>
            <a:r>
              <a:rPr lang="en-US" dirty="0">
                <a:sym typeface="+mn-ea"/>
              </a:rPr>
              <a:t>…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5" name="Content Placeholder 4"/>
          <p:cNvGraphicFramePr/>
          <p:nvPr>
            <p:ph idx="1"/>
            <p:custDataLst>
              <p:tags r:id="rId1"/>
            </p:custDataLst>
          </p:nvPr>
        </p:nvGraphicFramePr>
        <p:xfrm>
          <a:off x="164465" y="274320"/>
          <a:ext cx="8809990" cy="643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375"/>
                <a:gridCol w="3022600"/>
                <a:gridCol w="3041015"/>
              </a:tblGrid>
              <a:tr h="15201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>
                          <a:solidFill>
                            <a:schemeClr val="tx1"/>
                          </a:solidFill>
                        </a:rPr>
                        <a:t>Maqaa </a:t>
                      </a:r>
                      <a:endParaRPr lang="en-US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>
                          <a:solidFill>
                            <a:schemeClr val="tx1"/>
                          </a:solidFill>
                          <a:sym typeface="+mn-ea"/>
                        </a:rPr>
                        <a:t>Maqaa </a:t>
                      </a:r>
                      <a:endParaRPr lang="en-US" altLang="en-US" sz="32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3200">
                          <a:solidFill>
                            <a:schemeClr val="tx1"/>
                          </a:solidFill>
                          <a:sym typeface="+mn-ea"/>
                        </a:rPr>
                        <a:t>dhuunfaa</a:t>
                      </a:r>
                      <a:endParaRPr lang="en-US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</a:rPr>
                        <a:t>Maqaa </a:t>
                      </a:r>
                      <a:endParaRPr lang="en-US" sz="36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</a:rPr>
                        <a:t>waliinii</a:t>
                      </a:r>
                      <a:endParaRPr lang="en-US" altLang="en-US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Waraabessa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04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Kamisa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Naacha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701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Jeedala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7016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Adaadaa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Balbala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7004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3200" b="1"/>
                        <a:t>Itoophiyaa</a:t>
                      </a:r>
                      <a:endParaRPr lang="en-US" altLang="en-US" sz="3200" b="1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√</a:t>
                      </a:r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126365"/>
            <a:ext cx="8750935" cy="10096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 Hima ijaaruu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136015"/>
            <a:ext cx="8750300" cy="556514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p>
            <a:pPr>
              <a:buFont typeface="Arial" panose="020B0604020202020204" pitchFamily="34" charset="0"/>
              <a:buChar char="•"/>
            </a:pPr>
            <a:r>
              <a:rPr lang="en-US"/>
              <a:t> Hima = Mathima + Antima + Gochima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Sentence = Subject + Object + Verb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Mathima</a:t>
            </a:r>
            <a:r>
              <a:rPr lang="en-US"/>
              <a:t>-kan gocha raawwate ykn kan waa’een isaa dubbatamudha.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Antima</a:t>
            </a:r>
            <a:r>
              <a:rPr lang="en-US"/>
              <a:t>-kan gochaan irratti raawwatamedha.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Gochima</a:t>
            </a:r>
            <a:r>
              <a:rPr lang="en-US"/>
              <a:t>-jecha haala ykn gocha raawwatame ykn raawwatamu tokko agarsiisudha.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Mathima = Subject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Antima = Object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Gochima = Verb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955"/>
            <a:ext cx="8765540" cy="164655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/>
              <a:t> </a:t>
            </a:r>
            <a:r>
              <a:rPr lang="en-US" altLang="en-US" b="1"/>
              <a:t>Sheekkoo </a:t>
            </a:r>
            <a:r>
              <a:rPr lang="en-US" altLang="en-US"/>
              <a:t>(</a:t>
            </a:r>
            <a:r>
              <a:rPr lang="en-US" altLang="en-US" b="1"/>
              <a:t>Afoola</a:t>
            </a:r>
            <a:r>
              <a:rPr lang="en-US" altLang="en-US"/>
              <a:t>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35" y="1888490"/>
            <a:ext cx="8752205" cy="478091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Sheekkoon gosa afoolaa hawaasni waan ifa baasuu hin barbaanne, gaddaafi gammachuu, jaalala, hawwii, gaarummaafi ammeenya ifatti ibsachuu hin barbaanne bineensota, mukkeen, dhagaafi kkf itti moggaasuun seenessudha.</a:t>
            </a: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" y="274955"/>
            <a:ext cx="8519795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 DURDURII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" y="1421765"/>
            <a:ext cx="8559165" cy="52679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Durduriin akkuma maqaa isaa dhimmota dur jedhamu irraa kan jalqabu yoo ta‟u, tokkoon tokkoon qabiyyee isaa taate hawaasaa bakka bu‟uun himama.</a:t>
            </a:r>
            <a:endParaRPr lang="en-US" altLang="en-US"/>
          </a:p>
          <a:p>
            <a:r>
              <a:rPr lang="en-US" altLang="en-US"/>
              <a:t> Kun immoo yeroo bayyee dhimmoota garee waliif faallaa ta‟anirratti himama</a:t>
            </a:r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" y="179705"/>
            <a:ext cx="8709025" cy="1336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/>
              <a:t> </a:t>
            </a:r>
            <a:r>
              <a:rPr lang="en-US" altLang="en-US" b="1"/>
              <a:t>Birsagatti qoqqoodii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" y="1516380"/>
            <a:ext cx="8699500" cy="51530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sagaltama = sa / gal / ta / ma</a:t>
            </a:r>
            <a:endParaRPr lang="en-US" altLang="en-US"/>
          </a:p>
          <a:p>
            <a:r>
              <a:rPr lang="en-US" altLang="en-US"/>
              <a:t>bari’e = ba / ri / ‘e</a:t>
            </a:r>
            <a:endParaRPr lang="en-US" altLang="en-US"/>
          </a:p>
          <a:p>
            <a:r>
              <a:rPr lang="en-US" altLang="en-US"/>
              <a:t> machaa’e = ma / chaa / ’e</a:t>
            </a:r>
            <a:endParaRPr lang="en-US" altLang="en-US"/>
          </a:p>
          <a:p>
            <a:r>
              <a:rPr lang="en-US" altLang="en-US"/>
              <a:t>deddeebi’e = ded /  dee / bi / ‘e</a:t>
            </a:r>
            <a:endParaRPr lang="en-US" altLang="en-US"/>
          </a:p>
          <a:p>
            <a:r>
              <a:rPr lang="en-US" altLang="en-US"/>
              <a:t> qajeelfama = qa / jeel / fa /ma</a:t>
            </a:r>
            <a:endParaRPr lang="en-US" altLang="en-US"/>
          </a:p>
          <a:p>
            <a:r>
              <a:rPr lang="en-US" altLang="en-US"/>
              <a:t> ogeessota = o / gees / so / ta </a:t>
            </a:r>
            <a:endParaRPr lang="en-US" altLang="en-US"/>
          </a:p>
          <a:p>
            <a:r>
              <a:rPr lang="en-US" altLang="en-US"/>
              <a:t> malaammaltummaa = ma/laam /mal/ tum/ maa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"/>
            <a:ext cx="8229600" cy="11480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070"/>
            <a:ext cx="8229600" cy="55378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20000"/>
          </a:bodyPr>
          <a:p>
            <a:r>
              <a:rPr lang="en-US" altLang="en-US"/>
              <a:t>Jechoota birsagatti qoqqoodaman walitti makii barreessuun dubbisi.</a:t>
            </a:r>
            <a:endParaRPr lang="en-US" altLang="en-US"/>
          </a:p>
          <a:p>
            <a:r>
              <a:rPr lang="en-US" altLang="en-US"/>
              <a:t> Fakkeenya,</a:t>
            </a:r>
            <a:endParaRPr lang="en-US" altLang="en-US"/>
          </a:p>
          <a:p>
            <a:r>
              <a:rPr lang="en-US" altLang="en-US"/>
              <a:t> so / so /cho / ’e = sosocho’e</a:t>
            </a:r>
            <a:endParaRPr lang="en-US" altLang="en-US"/>
          </a:p>
          <a:p>
            <a:r>
              <a:rPr lang="en-US" altLang="en-US"/>
              <a:t> han-da-raa-fa = handaraafa</a:t>
            </a:r>
            <a:endParaRPr lang="en-US" altLang="en-US"/>
          </a:p>
          <a:p>
            <a:r>
              <a:rPr lang="en-US" altLang="en-US"/>
              <a:t> da-dha-bina = dadhabina</a:t>
            </a:r>
            <a:endParaRPr lang="en-US" altLang="en-US"/>
          </a:p>
          <a:p>
            <a:r>
              <a:rPr lang="en-US" altLang="en-US"/>
              <a:t> sa-far-tuu = safatuu</a:t>
            </a:r>
            <a:endParaRPr lang="en-US" altLang="en-US"/>
          </a:p>
          <a:p>
            <a:r>
              <a:rPr lang="en-US" altLang="en-US"/>
              <a:t> Sab-lam-miiw-wan = sablammiiwwan</a:t>
            </a:r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Jechoonni hariiroo waliin qaban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8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r>
              <a:rPr lang="en-US" altLang="en-US"/>
              <a:t>Nyaata = nyaachuu</a:t>
            </a:r>
            <a:endParaRPr lang="en-US" altLang="en-US"/>
          </a:p>
          <a:p>
            <a:r>
              <a:rPr lang="en-US" altLang="en-US"/>
              <a:t>Lakkoofsa = barreessuu</a:t>
            </a:r>
            <a:endParaRPr lang="en-US" altLang="en-US"/>
          </a:p>
          <a:p>
            <a:r>
              <a:rPr lang="en-US" altLang="en-US"/>
              <a:t>Hojii = hojjachuu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>
                <a:sym typeface="+mn-ea"/>
              </a:rPr>
              <a:t> Gaalee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955"/>
            <a:ext cx="8229600" cy="520827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r>
              <a:rPr lang="en-US" altLang="en-US">
                <a:sym typeface="+mn-ea"/>
              </a:rPr>
              <a:t>Gaaleen jechoota waliin yaa’uun/ qindaa’uun hiika yaadrimee tokko kennu.</a:t>
            </a:r>
            <a:endParaRPr lang="en-US" altLang="en-US"/>
          </a:p>
          <a:p>
            <a:r>
              <a:rPr lang="en-US" dirty="0" err="1">
                <a:cs typeface="+mn-lt"/>
                <a:sym typeface="+mn-ea"/>
              </a:rPr>
              <a:t>Gaaleen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caaseffama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keessatti</a:t>
            </a:r>
            <a:r>
              <a:rPr lang="en-US" dirty="0">
                <a:cs typeface="+mn-lt"/>
                <a:sym typeface="+mn-ea"/>
              </a:rPr>
              <a:t>, </a:t>
            </a:r>
            <a:r>
              <a:rPr lang="en-US" dirty="0" err="1">
                <a:cs typeface="+mn-lt"/>
                <a:sym typeface="+mn-ea"/>
              </a:rPr>
              <a:t>qaama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yoo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ta’u</a:t>
            </a:r>
            <a:r>
              <a:rPr lang="en-US" dirty="0">
                <a:cs typeface="+mn-lt"/>
                <a:sym typeface="+mn-ea"/>
              </a:rPr>
              <a:t>, </a:t>
            </a:r>
            <a:r>
              <a:rPr lang="en-US" dirty="0" err="1">
                <a:cs typeface="+mn-lt"/>
                <a:sym typeface="+mn-ea"/>
              </a:rPr>
              <a:t>jecha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ykn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garee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jechootaa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kan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hojii </a:t>
            </a:r>
            <a:r>
              <a:rPr lang="en-US" dirty="0" err="1" smtClean="0">
                <a:cs typeface="+mn-lt"/>
                <a:sym typeface="+mn-ea"/>
              </a:rPr>
              <a:t>tokkoof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dhaabbatanidha</a:t>
            </a:r>
            <a:r>
              <a:rPr lang="en-US" dirty="0">
                <a:cs typeface="+mn-lt"/>
                <a:sym typeface="+mn-ea"/>
              </a:rPr>
              <a:t>. </a:t>
            </a:r>
            <a:endParaRPr lang="en-US" dirty="0">
              <a:cs typeface="+mn-lt"/>
              <a:sym typeface="+mn-ea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Gaaleen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keessatti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akka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qaama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tokkootti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socho’a</a:t>
            </a:r>
            <a:r>
              <a:rPr lang="en-US" dirty="0" smtClean="0">
                <a:cs typeface="+mn-lt"/>
                <a:sym typeface="+mn-ea"/>
              </a:rPr>
              <a:t>.</a:t>
            </a:r>
            <a:endParaRPr lang="en-US" dirty="0" smtClean="0">
              <a:cs typeface="+mn-lt"/>
              <a:sym typeface="+mn-ea"/>
            </a:endParaRPr>
          </a:p>
          <a:p>
            <a:r>
              <a:rPr lang="en-US" dirty="0" err="1" smtClean="0">
                <a:cs typeface="+mn-lt"/>
                <a:sym typeface="+mn-ea"/>
              </a:rPr>
              <a:t>Gaaleen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wal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haammannaa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ykn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waliin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argama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jechootaa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kan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hojii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tokkoo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raawwatanidha</a:t>
            </a:r>
            <a:r>
              <a:rPr lang="en-US" dirty="0" smtClean="0">
                <a:cs typeface="+mn-lt"/>
                <a:sym typeface="+mn-ea"/>
              </a:rPr>
              <a:t>. </a:t>
            </a:r>
            <a:endParaRPr lang="en-US" dirty="0">
              <a:cs typeface="+mn-lt"/>
            </a:endParaRPr>
          </a:p>
          <a:p>
            <a:endParaRPr lang="en-US" altLang="en-US"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47955"/>
            <a:ext cx="8503920" cy="104203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Gosoota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65" y="1204595"/>
            <a:ext cx="8483600" cy="539051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Jecha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akka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mataa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gaaleetti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tajaajilurratti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hundaa’uun</a:t>
            </a:r>
            <a:r>
              <a:rPr lang="en-US" dirty="0">
                <a:solidFill>
                  <a:prstClr val="black"/>
                </a:solidFill>
                <a:sym typeface="+mn-ea"/>
              </a:rPr>
              <a:t>,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gaaleen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bakka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afuritti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qooddama</a:t>
            </a:r>
            <a:r>
              <a:rPr lang="en-US" dirty="0">
                <a:solidFill>
                  <a:prstClr val="black"/>
                </a:solidFill>
                <a:sym typeface="+mn-ea"/>
              </a:rPr>
              <a:t>.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Isaanis</a:t>
            </a:r>
            <a:r>
              <a:rPr lang="en-US" dirty="0">
                <a:solidFill>
                  <a:prstClr val="black"/>
                </a:solidFill>
                <a:sym typeface="+mn-ea"/>
              </a:rPr>
              <a:t>: </a:t>
            </a:r>
            <a:endParaRPr lang="en-US" dirty="0">
              <a:solidFill>
                <a:prstClr val="black"/>
              </a:solidFill>
              <a:sym typeface="+mn-ea"/>
            </a:endParaRPr>
          </a:p>
          <a:p>
            <a:pPr marL="0" indent="0">
              <a:buNone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maqaa</a:t>
            </a:r>
            <a:endParaRPr lang="en-US" dirty="0" err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cs typeface="+mn-lt"/>
                <a:sym typeface="+mn-ea"/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durduubee</a:t>
            </a:r>
            <a:endPara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Maqibsaa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715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p>
            <a:r>
              <a:rPr lang="en-US">
                <a:sym typeface="+mn-ea"/>
              </a:rPr>
              <a:t>kan itti fufe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1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/>
              <a:t> B</a:t>
            </a:r>
            <a:r>
              <a:rPr lang="en-US" altLang="en-US"/>
              <a:t>irsagafi gosoota birsagaa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 Ogbarruu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Asoosama (A.gabaabafi dheeraa)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 Keyyatafi gosoota keyyataa.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/>
              <a:t> Ogwalaloo</a:t>
            </a: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5716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1. 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maqaa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73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Gaaleen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jechuun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,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maqaadhan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hogganamu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ykn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kan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mataan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isaa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ta’e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jechuudha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 </a:t>
            </a:r>
            <a:endParaRPr lang="en-US" dirty="0">
              <a:solidFill>
                <a:prstClr val="black"/>
              </a:solidFill>
              <a:cs typeface="+mn-lt"/>
            </a:endParaRPr>
          </a:p>
          <a:p>
            <a:pPr marL="0" lvl="0" indent="0" algn="just">
              <a:buNone/>
            </a:pP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Fkn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 </a:t>
            </a:r>
            <a:r>
              <a:rPr lang="en-US" b="1" dirty="0" err="1">
                <a:solidFill>
                  <a:prstClr val="black"/>
                </a:solidFill>
                <a:cs typeface="+mn-lt"/>
                <a:sym typeface="+mn-ea"/>
              </a:rPr>
              <a:t>Manni</a:t>
            </a:r>
            <a:r>
              <a:rPr lang="en-US" b="1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+mn-lt"/>
                <a:sym typeface="+mn-ea"/>
              </a:rPr>
              <a:t>moofaan</a:t>
            </a:r>
            <a:r>
              <a:rPr lang="en-US" b="1" dirty="0">
                <a:solidFill>
                  <a:prstClr val="black"/>
                </a:solidFill>
                <a:cs typeface="+mn-lt"/>
                <a:sym typeface="+mn-ea"/>
              </a:rPr>
              <a:t> sun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jige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</a:t>
            </a:r>
            <a:endParaRPr lang="en-US"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335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2. 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pPr algn="just"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jechuun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duurfamu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ykn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mataa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ta’eef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jechuudha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Qananiin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biddeena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xaafii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tolchite</a:t>
            </a:r>
            <a:r>
              <a:rPr lang="en-US" dirty="0" smtClean="0">
                <a:sym typeface="+mn-ea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</a:t>
            </a:r>
            <a:r>
              <a:rPr lang="en-US" dirty="0" err="1" smtClean="0">
                <a:sym typeface="+mn-ea"/>
              </a:rPr>
              <a:t>Inni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xalayaa</a:t>
            </a:r>
            <a:r>
              <a:rPr lang="en-US" b="1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barreesse</a:t>
            </a:r>
            <a:r>
              <a:rPr lang="en-US" b="1" dirty="0" smtClean="0">
                <a:sym typeface="+mn-ea"/>
              </a:rPr>
              <a:t> 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 </a:t>
            </a:r>
            <a:r>
              <a:rPr lang="en-US" b="1" dirty="0" smtClean="0">
                <a:sym typeface="+mn-ea"/>
              </a:rPr>
              <a:t>       </a:t>
            </a:r>
            <a:r>
              <a:rPr lang="en-US" dirty="0" err="1" smtClean="0">
                <a:sym typeface="+mn-ea"/>
              </a:rPr>
              <a:t>Beekaan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sangaa</a:t>
            </a:r>
            <a:r>
              <a:rPr lang="en-US" b="1" dirty="0" smtClean="0">
                <a:sym typeface="+mn-ea"/>
              </a:rPr>
              <a:t> bite.</a:t>
            </a:r>
            <a:endParaRPr lang="en-US" b="1" dirty="0" smtClean="0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4020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lang="en-US" dirty="0" smtClean="0">
                <a:latin typeface="+mn-lt"/>
                <a:cs typeface="+mn-lt"/>
                <a:sym typeface="+mn-ea"/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durduubee/firomsee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11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+mn-ea"/>
              </a:rPr>
              <a:t>Maataan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gaalee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durduubee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durduubeedha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</a:t>
            </a: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Namoomsaan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gara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manaa</a:t>
            </a:r>
            <a:r>
              <a:rPr lang="en-US" b="1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deeme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</a:t>
            </a:r>
            <a:r>
              <a:rPr lang="en-US" dirty="0" err="1" smtClean="0">
                <a:sym typeface="+mn-ea"/>
              </a:rPr>
              <a:t>Meeshaa</a:t>
            </a:r>
            <a:r>
              <a:rPr lang="en-US" b="1" dirty="0" err="1" smtClean="0">
                <a:sym typeface="+mn-ea"/>
              </a:rPr>
              <a:t>dhan</a:t>
            </a:r>
            <a:endParaRPr lang="en-US" b="1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</a:t>
            </a:r>
            <a:r>
              <a:rPr lang="en-US" dirty="0" err="1" smtClean="0">
                <a:sym typeface="+mn-ea"/>
              </a:rPr>
              <a:t>mana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jala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   </a:t>
            </a:r>
            <a:r>
              <a:rPr lang="en-US" b="1" dirty="0" err="1" smtClean="0">
                <a:sym typeface="+mn-ea"/>
              </a:rPr>
              <a:t>Gara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manaa</a:t>
            </a:r>
            <a:r>
              <a:rPr lang="en-US" b="1" dirty="0" err="1" smtClean="0">
                <a:sym typeface="+mn-ea"/>
              </a:rPr>
              <a:t>tti</a:t>
            </a:r>
            <a:endParaRPr lang="en-US" dirty="0" smtClean="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3252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Maqibsaa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+mn-ea"/>
              </a:rPr>
              <a:t>Gaaleen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maqibsaa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maqibsaan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oogganama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ykn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mataan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gaalee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kanaa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maqibsa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jechuudha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Taliileen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barnoota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ishiitiin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daran</a:t>
            </a:r>
            <a:r>
              <a:rPr lang="en-US" b="1" dirty="0">
                <a:sym typeface="+mn-ea"/>
              </a:rPr>
              <a:t> </a:t>
            </a:r>
            <a:r>
              <a:rPr lang="en-US" b="1" u="sng" dirty="0" err="1">
                <a:sym typeface="+mn-ea"/>
              </a:rPr>
              <a:t>cimtuu</a:t>
            </a:r>
            <a:r>
              <a:rPr lang="en-US" dirty="0" err="1">
                <a:sym typeface="+mn-ea"/>
              </a:rPr>
              <a:t>dha</a:t>
            </a:r>
            <a:r>
              <a:rPr lang="en-US" dirty="0" smtClean="0">
                <a:sym typeface="+mn-ea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</a:t>
            </a:r>
            <a:r>
              <a:rPr lang="en-US" b="1" dirty="0" err="1" smtClean="0">
                <a:sym typeface="+mn-ea"/>
              </a:rPr>
              <a:t>bareedduu</a:t>
            </a:r>
            <a:r>
              <a:rPr lang="en-US" dirty="0" smtClean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intala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</a:t>
            </a:r>
            <a:r>
              <a:rPr lang="en-US" b="1" dirty="0" err="1" smtClean="0">
                <a:sym typeface="+mn-ea"/>
              </a:rPr>
              <a:t>Fokkisaa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gurbaa</a:t>
            </a:r>
            <a:r>
              <a:rPr lang="en-US" dirty="0" smtClean="0">
                <a:sym typeface="+mn-ea"/>
              </a:rPr>
              <a:t> 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" y="168910"/>
            <a:ext cx="8845550" cy="81216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p>
            <a:r>
              <a:rPr lang="en-US"/>
              <a:t>Hojii Manaa/Home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95" y="962660"/>
            <a:ext cx="8846820" cy="5810250"/>
          </a:xfrm>
          <a:solidFill>
            <a:schemeClr val="bg2">
              <a:lumMod val="90000"/>
            </a:schemeClr>
          </a:solidFill>
        </p:spPr>
        <p:txBody>
          <a:bodyPr>
            <a:normAutofit fontScale="80000"/>
          </a:bodyPr>
          <a:p>
            <a:r>
              <a:rPr lang="en-US" altLang="en-US"/>
              <a:t>Gaaleewwan maqaafi gaalee gochimaa walmakanii dhiyaatanii jiran adda baasii gabatee keessatti barreessi. </a:t>
            </a:r>
            <a:endParaRPr lang="en-US" altLang="en-US"/>
          </a:p>
          <a:p>
            <a:r>
              <a:rPr lang="en-US" altLang="en-US"/>
              <a:t>muka jiidhaa </a:t>
            </a:r>
            <a:endParaRPr lang="en-US" altLang="en-US"/>
          </a:p>
          <a:p>
            <a:r>
              <a:rPr lang="en-US" altLang="en-US"/>
              <a:t>nyaata qopheesse</a:t>
            </a:r>
            <a:endParaRPr lang="en-US" altLang="en-US"/>
          </a:p>
          <a:p>
            <a:r>
              <a:rPr lang="en-US" altLang="en-US"/>
              <a:t>sangaa gurraacha </a:t>
            </a:r>
            <a:endParaRPr lang="en-US" altLang="en-US"/>
          </a:p>
          <a:p>
            <a:r>
              <a:rPr lang="en-US" altLang="en-US"/>
              <a:t>saawwan Dammituu </a:t>
            </a:r>
            <a:endParaRPr lang="en-US" altLang="en-US"/>
          </a:p>
          <a:p>
            <a:r>
              <a:rPr lang="en-US" altLang="en-US"/>
              <a:t>suuta deema </a:t>
            </a:r>
            <a:endParaRPr lang="en-US" altLang="en-US"/>
          </a:p>
          <a:p>
            <a:r>
              <a:rPr lang="en-US" altLang="en-US"/>
              <a:t>quba nyaate </a:t>
            </a:r>
            <a:endParaRPr lang="en-US" altLang="en-US"/>
          </a:p>
          <a:p>
            <a:r>
              <a:rPr lang="en-US" altLang="en-US"/>
              <a:t>sulula diimaa </a:t>
            </a:r>
            <a:endParaRPr lang="en-US" altLang="en-US"/>
          </a:p>
          <a:p>
            <a:r>
              <a:rPr lang="en-US" altLang="en-US"/>
              <a:t>fooricaa dhuge </a:t>
            </a:r>
            <a:endParaRPr lang="en-US" altLang="en-US"/>
          </a:p>
          <a:p>
            <a:r>
              <a:rPr lang="en-US" altLang="en-US"/>
              <a:t>ariitiin dhufe </a:t>
            </a:r>
            <a:endParaRPr lang="en-US" altLang="en-US"/>
          </a:p>
          <a:p>
            <a:r>
              <a:rPr lang="en-US" altLang="en-US"/>
              <a:t>quba alangaa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114935"/>
            <a:ext cx="8947150" cy="12617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365" y="1372870"/>
            <a:ext cx="9017635" cy="5227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6257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r>
              <a:rPr lang="en-US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BOQONNAA 	TOKKO</a:t>
            </a:r>
            <a:endParaRPr lang="en-US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8615"/>
            <a:ext cx="8229600" cy="3759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pPr marL="0" indent="0">
              <a:buNone/>
            </a:pPr>
            <a:endParaRPr lang="en-US" altLang="en-US" b="1">
              <a:sym typeface="+mn-ea"/>
            </a:endParaRPr>
          </a:p>
          <a:p>
            <a:pPr marL="0" indent="0">
              <a:buNone/>
            </a:pPr>
            <a:endParaRPr lang="en-US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sz="6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GADAA</a:t>
            </a:r>
            <a:endParaRPr lang="en-US" altLang="en-US" sz="6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endParaRPr lang="en-US" altLang="en-US" sz="6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274955"/>
            <a:ext cx="872871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pPr algn="ctr"/>
            <a:r>
              <a:rPr lang="en-US" altLang="en-US"/>
              <a:t>BOQONNAA1: </a:t>
            </a:r>
            <a:r>
              <a:rPr lang="en-US" altLang="en-US" b="1"/>
              <a:t>GADAA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1417955"/>
            <a:ext cx="8729980" cy="533654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r>
              <a:rPr lang="en-US" altLang="en-US"/>
              <a:t>Sirni Gadaa hojimaata siyaasaa, dinagdee, hawaasummaa fi amantaa ummanni Oromoo raawwatu to’ata. </a:t>
            </a:r>
            <a:endParaRPr lang="en-US" altLang="en-US"/>
          </a:p>
          <a:p>
            <a:r>
              <a:rPr lang="en-US" altLang="en-US"/>
              <a:t>Gadaa jechi jedhu hiika bal’aa kan qabu ta'us gabaabumatti jechichi yeroo wahii agarsiisa.</a:t>
            </a:r>
            <a:endParaRPr lang="en-US" altLang="en-US"/>
          </a:p>
          <a:p>
            <a:r>
              <a:rPr lang="en-US" altLang="en-US"/>
              <a:t>Fakkenyaaf sirna Gadaa keessatti Abbaan Gadaa tokko waggaa saddeetiif bulcha. </a:t>
            </a:r>
            <a:endParaRPr lang="en-US" altLang="en-US"/>
          </a:p>
          <a:p>
            <a:r>
              <a:rPr lang="en-US" altLang="en-US"/>
              <a:t>Waggoota kana bara Gadaa abaluu jennee waamuu dandeenya. </a:t>
            </a:r>
            <a:endParaRPr lang="en-US" altLang="en-US"/>
          </a:p>
          <a:p>
            <a:r>
              <a:rPr lang="en-US" altLang="en-US"/>
              <a:t>Akkasumas, Sirni Gadaa gulantaa yookaan sadarkaa shan qaba.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53733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>
                <a:sym typeface="+mn-ea"/>
              </a:rPr>
              <a:t>Dandeettiwwan Afaanii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925"/>
            <a:ext cx="8229600" cy="4899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/>
              <a:t>  Dhaggeeffachuu</a:t>
            </a:r>
            <a:endParaRPr lang="en-US" altLang="en-US" b="1"/>
          </a:p>
          <a:p>
            <a:r>
              <a:rPr lang="en-US" altLang="en-US">
                <a:sym typeface="+mn-ea"/>
              </a:rPr>
              <a:t>Dhaggeeffachuu</a:t>
            </a:r>
            <a:r>
              <a:rPr lang="en-US" altLang="en-US"/>
              <a:t> jechuun sagaleeqilleensa irraa dhufe tokko caqasanii hubachuun hiika itti laachuu danda’u yoo ta’u.</a:t>
            </a:r>
            <a:endParaRPr lang="en-US" altLang="en-US"/>
          </a:p>
          <a:p>
            <a:r>
              <a:rPr lang="en-US" altLang="en-US"/>
              <a:t> Dhagahuu jechuun immoo sagalee qilleensa irraa dhufu tokkooto itti hin yaadin ykn hin hubatin gurratti fudhachuu jechuudha.</a:t>
            </a:r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48*430"/>
  <p:tag name="TABLE_ENDDRAG_RECT" val="36*82*648*430"/>
</p:tagLst>
</file>

<file path=ppt/tags/tag2.xml><?xml version="1.0" encoding="utf-8"?>
<p:tagLst xmlns:p="http://schemas.openxmlformats.org/presentationml/2006/main">
  <p:tag name="TABLE_ENDDRAG_ORIGIN_RECT" val="693*506"/>
  <p:tag name="TABLE_ENDDRAG_RECT" val="12*21*693*5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14832</Words>
  <Application>WPS Presentation</Application>
  <PresentationFormat>On-screen Show (4:3)</PresentationFormat>
  <Paragraphs>616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5" baseType="lpstr">
      <vt:lpstr>Arial</vt:lpstr>
      <vt:lpstr>SimSun</vt:lpstr>
      <vt:lpstr>Wingdings</vt:lpstr>
      <vt:lpstr>Arial</vt:lpstr>
      <vt:lpstr>Times New Roman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Qabiyyee (Contet of Texbook)</vt:lpstr>
      <vt:lpstr>kan itti fufee</vt:lpstr>
      <vt:lpstr>kan itti fufe</vt:lpstr>
      <vt:lpstr>kan itti fufe</vt:lpstr>
      <vt:lpstr>BOQONNAA 	TOKKO</vt:lpstr>
      <vt:lpstr>BOQONNAA1: GADAA</vt:lpstr>
      <vt:lpstr>Dandeettiwwan Afaanii</vt:lpstr>
      <vt:lpstr>kan itti fufee</vt:lpstr>
      <vt:lpstr>kan itti fufee</vt:lpstr>
      <vt:lpstr>kan itti fufee</vt:lpstr>
      <vt:lpstr> Birsaga</vt:lpstr>
      <vt:lpstr> Seerota Birsagaa</vt:lpstr>
      <vt:lpstr> Sagalee + Sagalee = Jecha</vt:lpstr>
      <vt:lpstr>kan itti fufee</vt:lpstr>
      <vt:lpstr>Qaamolee Birsagaa</vt:lpstr>
      <vt:lpstr>Fakkeenya Qaamolee Birsagaa</vt:lpstr>
      <vt:lpstr> Gosoota Birsagaa</vt:lpstr>
      <vt:lpstr>A. Birsaga Salphaa</vt:lpstr>
      <vt:lpstr>B. Birsaga Ulfaataa</vt:lpstr>
      <vt:lpstr> Ka’umsafi cufaa</vt:lpstr>
      <vt:lpstr> Fayyadama Jechootaa</vt:lpstr>
      <vt:lpstr>kan itti fufee</vt:lpstr>
      <vt:lpstr>kan itti fufee</vt:lpstr>
      <vt:lpstr>kan itti fufee</vt:lpstr>
      <vt:lpstr>Hojii Manaa / Momework</vt:lpstr>
      <vt:lpstr>Hojii Manaa / Momework</vt:lpstr>
      <vt:lpstr>Hojii Manaa / Momework</vt:lpstr>
      <vt:lpstr>BOQONNAA LAMA </vt:lpstr>
      <vt:lpstr>Gaaffilee waliin deman</vt:lpstr>
      <vt:lpstr>Dhaamjecha</vt:lpstr>
      <vt:lpstr>kan itti fufee</vt:lpstr>
      <vt:lpstr>kan itti fufee</vt:lpstr>
      <vt:lpstr>Afoola</vt:lpstr>
      <vt:lpstr>Jechama (Afoola)</vt:lpstr>
      <vt:lpstr>Hiika jechamootaa</vt:lpstr>
      <vt:lpstr>BOQONNAA SADII </vt:lpstr>
      <vt:lpstr>Jechoota waliin deeman</vt:lpstr>
      <vt:lpstr>Qaama himaa</vt:lpstr>
      <vt:lpstr>Maqaafi Gochiima</vt:lpstr>
      <vt:lpstr>Mammaaksa (Afoola)</vt:lpstr>
      <vt:lpstr>Hojii Manaa / Homework</vt:lpstr>
      <vt:lpstr>BOQONNAA  AFUR</vt:lpstr>
      <vt:lpstr>Hiikaa fakkaattii / Kallattii</vt:lpstr>
      <vt:lpstr>Hiika Galumsaa</vt:lpstr>
      <vt:lpstr>ka nitti fufee</vt:lpstr>
      <vt:lpstr> Maqaa</vt:lpstr>
      <vt:lpstr>kan itti fufee</vt:lpstr>
      <vt:lpstr>kan itti fufee</vt:lpstr>
      <vt:lpstr>PowerPoint 演示文稿</vt:lpstr>
      <vt:lpstr> Hima ijaaruu</vt:lpstr>
      <vt:lpstr> Sheekkoo (Afoola)</vt:lpstr>
      <vt:lpstr> DURDURII</vt:lpstr>
      <vt:lpstr> Birsagatti qoqqoodii</vt:lpstr>
      <vt:lpstr>kan itti fufee</vt:lpstr>
      <vt:lpstr>Jechoonni hariiroo waliin qaban</vt:lpstr>
      <vt:lpstr> Gaalee</vt:lpstr>
      <vt:lpstr> Gosoota Gaalee </vt:lpstr>
      <vt:lpstr>1. Gaalee maqaa</vt:lpstr>
      <vt:lpstr>2. Gaalee gochimaa </vt:lpstr>
      <vt:lpstr>3. Gaalee durduubee/firomsee</vt:lpstr>
      <vt:lpstr>4. Gaalee Maqibsaa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Belay Mengiste</cp:lastModifiedBy>
  <cp:revision>73</cp:revision>
  <dcterms:created xsi:type="dcterms:W3CDTF">2013-01-27T09:14:00Z</dcterms:created>
  <dcterms:modified xsi:type="dcterms:W3CDTF">2025-07-14T12:09:33Z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E1F1239E176A43FEA5349F02A936E45B_13</vt:lpwstr>
  </property>
  <property fmtid="{D5CDD505-2E9C-101B-9397-08002B2CF9AE}" pid="3" name="KSOProductBuildVer">
    <vt:lpwstr>1033-12.2.0.21931</vt:lpwstr>
  </property>
</Properties>
</file>